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726" r:id="rId3"/>
  </p:sldMasterIdLst>
  <p:notesMasterIdLst>
    <p:notesMasterId r:id="rId26"/>
  </p:notesMasterIdLst>
  <p:handoutMasterIdLst>
    <p:handoutMasterId r:id="rId27"/>
  </p:handoutMasterIdLst>
  <p:sldIdLst>
    <p:sldId id="282" r:id="rId4"/>
    <p:sldId id="259" r:id="rId5"/>
    <p:sldId id="263" r:id="rId6"/>
    <p:sldId id="280" r:id="rId7"/>
    <p:sldId id="287" r:id="rId8"/>
    <p:sldId id="264" r:id="rId9"/>
    <p:sldId id="290" r:id="rId10"/>
    <p:sldId id="285" r:id="rId11"/>
    <p:sldId id="286" r:id="rId12"/>
    <p:sldId id="271" r:id="rId13"/>
    <p:sldId id="291" r:id="rId14"/>
    <p:sldId id="293" r:id="rId15"/>
    <p:sldId id="297" r:id="rId16"/>
    <p:sldId id="298" r:id="rId17"/>
    <p:sldId id="299" r:id="rId18"/>
    <p:sldId id="300" r:id="rId19"/>
    <p:sldId id="288" r:id="rId20"/>
    <p:sldId id="289" r:id="rId21"/>
    <p:sldId id="275" r:id="rId22"/>
    <p:sldId id="276" r:id="rId23"/>
    <p:sldId id="260" r:id="rId24"/>
    <p:sldId id="278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s Terrel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86B"/>
    <a:srgbClr val="33CC33"/>
    <a:srgbClr val="FFFF00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77679" autoAdjust="0"/>
  </p:normalViewPr>
  <p:slideViewPr>
    <p:cSldViewPr snapToGrid="0">
      <p:cViewPr>
        <p:scale>
          <a:sx n="67" d="100"/>
          <a:sy n="67" d="100"/>
        </p:scale>
        <p:origin x="-125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714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1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Gears, </a:t>
            </a:r>
            <a:r>
              <a:rPr lang="en-US" smtClean="0"/>
              <a:t>Pulley Drives, </a:t>
            </a:r>
            <a:r>
              <a:rPr lang="en-US"/>
              <a:t>and Sprockets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Principles of Engineering</a:t>
            </a:r>
            <a:r>
              <a:rPr lang="en-US" baseline="30000"/>
              <a:t>TM</a:t>
            </a:r>
            <a:endParaRPr lang="en-US"/>
          </a:p>
          <a:p>
            <a:pPr>
              <a:defRPr/>
            </a:pPr>
            <a:r>
              <a:rPr lang="en-US"/>
              <a:t>Unit 1 – Lesson 1.1 - Mechanisms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2010</a:t>
            </a:r>
          </a:p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0155676-2843-47EC-A6C7-03A41F3C88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74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Gears, Pulley Drives, and Sprockets</a:t>
            </a:r>
          </a:p>
        </p:txBody>
      </p:sp>
      <p:sp>
        <p:nvSpPr>
          <p:cNvPr id="13328" name="Rectangle 16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Principles of Engineering</a:t>
            </a:r>
            <a:r>
              <a:rPr lang="en-US" baseline="30000"/>
              <a:t>TM</a:t>
            </a:r>
            <a:endParaRPr lang="en-US"/>
          </a:p>
          <a:p>
            <a:pPr>
              <a:defRPr/>
            </a:pPr>
            <a:r>
              <a:rPr lang="en-US"/>
              <a:t>Unit 1 – Lesson 1.1 - Mechanisms</a:t>
            </a:r>
          </a:p>
        </p:txBody>
      </p:sp>
      <p:sp>
        <p:nvSpPr>
          <p:cNvPr id="30726" name="Rectangle 17"/>
          <p:cNvSpPr>
            <a:spLocks noChangeArrowheads="1"/>
          </p:cNvSpPr>
          <p:nvPr/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endParaRPr lang="en-US" sz="1000">
              <a:latin typeface="Arial" charset="0"/>
            </a:endParaRPr>
          </a:p>
          <a:p>
            <a:pPr eaLnBrk="0" hangingPunct="0">
              <a:defRPr/>
            </a:pPr>
            <a:endParaRPr lang="en-US" sz="1000">
              <a:latin typeface="Arial" charset="0"/>
            </a:endParaRPr>
          </a:p>
          <a:p>
            <a:pPr eaLnBrk="0" hangingPunct="0">
              <a:defRPr/>
            </a:pPr>
            <a:endParaRPr lang="en-US" sz="1000">
              <a:latin typeface="Arial" charset="0"/>
            </a:endParaRPr>
          </a:p>
          <a:p>
            <a:pPr>
              <a:defRPr/>
            </a:pPr>
            <a:endParaRPr lang="en-US" sz="1200">
              <a:latin typeface="Arial" charset="0"/>
            </a:endParaRPr>
          </a:p>
          <a:p>
            <a:pPr>
              <a:defRPr/>
            </a:pPr>
            <a:endParaRPr lang="en-US" sz="1200">
              <a:latin typeface="Arial" charset="0"/>
            </a:endParaRPr>
          </a:p>
          <a:p>
            <a:pPr eaLnBrk="0" hangingPunct="0">
              <a:defRPr/>
            </a:pPr>
            <a:r>
              <a:rPr lang="en-US" sz="1200">
                <a:latin typeface="Arial" charset="0"/>
              </a:rPr>
              <a:t>Project Lead The Way, Inc.</a:t>
            </a:r>
            <a:endParaRPr lang="en-US" sz="1200" baseline="30000">
              <a:latin typeface="Arial" charset="0"/>
              <a:cs typeface="Arial" charset="0"/>
            </a:endParaRPr>
          </a:p>
          <a:p>
            <a:pPr eaLnBrk="0" hangingPunct="0">
              <a:defRPr/>
            </a:pPr>
            <a:r>
              <a:rPr lang="en-US" sz="1200">
                <a:latin typeface="Arial" charset="0"/>
                <a:cs typeface="Arial" charset="0"/>
              </a:rPr>
              <a:t>Copyright 2010</a:t>
            </a:r>
          </a:p>
          <a:p>
            <a:pPr>
              <a:defRPr/>
            </a:pPr>
            <a:endParaRPr lang="en-US" sz="1200">
              <a:latin typeface="Arial" charset="0"/>
            </a:endParaRPr>
          </a:p>
        </p:txBody>
      </p:sp>
      <p:sp>
        <p:nvSpPr>
          <p:cNvPr id="30727" name="Rectangle 18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B3E9B5F-CAC3-4EBA-9C7D-DC4163022419}" type="slidenum">
              <a:rPr lang="en-US" sz="1200">
                <a:latin typeface="Arial" charset="0"/>
              </a:rPr>
              <a:pPr algn="r">
                <a:defRPr/>
              </a:pPr>
              <a:t>‹#›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803540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5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33796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Forces are measured</a:t>
            </a:r>
            <a:r>
              <a:rPr lang="en-US" baseline="0" dirty="0" smtClean="0"/>
              <a:t> through cables or strings; torques are measured about an axis of rotation.  In many compound machines, a</a:t>
            </a:r>
            <a:r>
              <a:rPr lang="en-US" dirty="0" smtClean="0"/>
              <a:t>n input force causes a torque</a:t>
            </a:r>
            <a:r>
              <a:rPr lang="en-US" baseline="0" dirty="0" smtClean="0"/>
              <a:t> around a drive shaft.  Similarly, an</a:t>
            </a:r>
            <a:r>
              <a:rPr lang="en-US" dirty="0" smtClean="0"/>
              <a:t> output torque around a drive shaft can result in an output force from an </a:t>
            </a:r>
            <a:r>
              <a:rPr lang="en-US" dirty="0" err="1" smtClean="0"/>
              <a:t>aboject</a:t>
            </a:r>
            <a:r>
              <a:rPr lang="en-US" dirty="0" smtClean="0"/>
              <a:t> attached to the drive shaft.  If</a:t>
            </a:r>
            <a:r>
              <a:rPr lang="en-US" baseline="0" dirty="0" smtClean="0"/>
              <a:t> you only need to know the ratio of the input force and output force, you can ignore the gear ratio; those gear sizes will show up in your mechanical advantage calculations as wheel and axle radii.  </a:t>
            </a:r>
            <a:endParaRPr lang="en-US" dirty="0" smtClean="0"/>
          </a:p>
        </p:txBody>
      </p:sp>
      <p:sp>
        <p:nvSpPr>
          <p:cNvPr id="89091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89092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When designing a compound machine,</a:t>
            </a:r>
            <a:r>
              <a:rPr lang="en-US" baseline="0" dirty="0" smtClean="0"/>
              <a:t> each mechanism is either a simple machine or a power train element.  The 6 simple machines (lever, wheel/axle, pulley, inclined plane, wedge, screw) contribute mechanical advantage (but not gear ratio.)  The 3 power train elements (gears, belt/pulley, chain/sprocket) contribute gear ratio (but not mechanical advantage.)</a:t>
            </a:r>
            <a:endParaRPr lang="en-US" dirty="0" smtClean="0"/>
          </a:p>
        </p:txBody>
      </p:sp>
      <p:sp>
        <p:nvSpPr>
          <p:cNvPr id="91139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Gears, Pulleys, and Sprockets</a:t>
            </a:r>
          </a:p>
        </p:txBody>
      </p:sp>
      <p:sp>
        <p:nvSpPr>
          <p:cNvPr id="91140" name="Date Placeholder 4"/>
          <p:cNvSpPr txBox="1">
            <a:spLocks noGrp="1"/>
          </p:cNvSpPr>
          <p:nvPr/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200">
                <a:latin typeface="Arial" charset="0"/>
              </a:rPr>
              <a:t>Principles of Engineering</a:t>
            </a:r>
            <a:r>
              <a:rPr lang="en-US" sz="1200" baseline="30000">
                <a:latin typeface="Arial" charset="0"/>
              </a:rPr>
              <a:t>TM</a:t>
            </a:r>
            <a:endParaRPr lang="en-US" sz="1200">
              <a:latin typeface="Arial" charset="0"/>
            </a:endParaRPr>
          </a:p>
          <a:p>
            <a:pPr algn="r" eaLnBrk="0" hangingPunct="0"/>
            <a:r>
              <a:rPr lang="en-US" sz="1200">
                <a:latin typeface="Arial" charset="0"/>
              </a:rPr>
              <a:t>Unit 1 – Lesson 1.1 - Mechanisms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</a:t>
            </a:r>
            <a:r>
              <a:rPr lang="en-US" baseline="0" dirty="0" smtClean="0"/>
              <a:t> input force F_E on the black bar transfers force, with mechanical advantage, to the teeth of the pink gear.  This is a wheel/axle system, with mechanical advantage 2.67.  Since the black bar and the pink gear turn at the same angular speed, there is no gear ratio contributed by this component; i.e., GR=1.</a:t>
            </a:r>
          </a:p>
        </p:txBody>
      </p:sp>
      <p:sp>
        <p:nvSpPr>
          <p:cNvPr id="91139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Gears, Pulleys, and Sprockets</a:t>
            </a:r>
          </a:p>
        </p:txBody>
      </p:sp>
      <p:sp>
        <p:nvSpPr>
          <p:cNvPr id="91140" name="Date Placeholder 4"/>
          <p:cNvSpPr txBox="1">
            <a:spLocks noGrp="1"/>
          </p:cNvSpPr>
          <p:nvPr/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200">
                <a:latin typeface="Arial" charset="0"/>
              </a:rPr>
              <a:t>Principles of Engineering</a:t>
            </a:r>
            <a:r>
              <a:rPr lang="en-US" sz="1200" baseline="30000">
                <a:latin typeface="Arial" charset="0"/>
              </a:rPr>
              <a:t>TM</a:t>
            </a:r>
            <a:endParaRPr lang="en-US" sz="1200">
              <a:latin typeface="Arial" charset="0"/>
            </a:endParaRPr>
          </a:p>
          <a:p>
            <a:pPr algn="r" eaLnBrk="0" hangingPunct="0"/>
            <a:r>
              <a:rPr lang="en-US" sz="1200">
                <a:latin typeface="Arial" charset="0"/>
              </a:rPr>
              <a:t>Unit 1 – Lesson 1.1 - Mechanisms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</a:t>
            </a:r>
            <a:r>
              <a:rPr lang="en-US" baseline="0" dirty="0" smtClean="0"/>
              <a:t> pink gear transfers force to the blue gear.  The force is transmitted teeth-to-teeth, unchanged (i.e., MA=1) but the force on the blue gear is now at a different distance from its axis of rotation, causing there to be a gear ratio that is not 1.</a:t>
            </a:r>
            <a:endParaRPr lang="en-US" dirty="0" smtClean="0"/>
          </a:p>
        </p:txBody>
      </p:sp>
      <p:sp>
        <p:nvSpPr>
          <p:cNvPr id="91139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Gears, Pulleys, and Sprockets</a:t>
            </a:r>
          </a:p>
        </p:txBody>
      </p:sp>
      <p:sp>
        <p:nvSpPr>
          <p:cNvPr id="91140" name="Date Placeholder 4"/>
          <p:cNvSpPr txBox="1">
            <a:spLocks noGrp="1"/>
          </p:cNvSpPr>
          <p:nvPr/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200">
                <a:latin typeface="Arial" charset="0"/>
              </a:rPr>
              <a:t>Principles of Engineering</a:t>
            </a:r>
            <a:r>
              <a:rPr lang="en-US" sz="1200" baseline="30000">
                <a:latin typeface="Arial" charset="0"/>
              </a:rPr>
              <a:t>TM</a:t>
            </a:r>
            <a:endParaRPr lang="en-US" sz="1200">
              <a:latin typeface="Arial" charset="0"/>
            </a:endParaRPr>
          </a:p>
          <a:p>
            <a:pPr algn="r" eaLnBrk="0" hangingPunct="0"/>
            <a:r>
              <a:rPr lang="en-US" sz="1200">
                <a:latin typeface="Arial" charset="0"/>
              </a:rPr>
              <a:t>Unit 1 – Lesson 1.1 - Mechanisms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gear transfers</a:t>
            </a:r>
            <a:r>
              <a:rPr lang="en-US" baseline="0" dirty="0" smtClean="0"/>
              <a:t> force to the black bar at the output.  Because the force on the blue teeth and the force F_R at the output are at different distances from the same axis, </a:t>
            </a:r>
            <a:r>
              <a:rPr lang="en-US" baseline="0" dirty="0" err="1" smtClean="0"/>
              <a:t>roational</a:t>
            </a:r>
            <a:r>
              <a:rPr lang="en-US" baseline="0" dirty="0" smtClean="0"/>
              <a:t> equilibrium requires these force to be different.  This is a wheel/axle system with mechanical advantage.  Again, GR=1 since the bar and the blue gear rotate around their shared axis at the same rate.</a:t>
            </a:r>
            <a:endParaRPr lang="en-US" dirty="0" smtClean="0"/>
          </a:p>
        </p:txBody>
      </p:sp>
      <p:sp>
        <p:nvSpPr>
          <p:cNvPr id="91139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Gears, Pulleys, and Sprockets</a:t>
            </a:r>
          </a:p>
        </p:txBody>
      </p:sp>
      <p:sp>
        <p:nvSpPr>
          <p:cNvPr id="91140" name="Date Placeholder 4"/>
          <p:cNvSpPr txBox="1">
            <a:spLocks noGrp="1"/>
          </p:cNvSpPr>
          <p:nvPr/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200">
                <a:latin typeface="Arial" charset="0"/>
              </a:rPr>
              <a:t>Principles of Engineering</a:t>
            </a:r>
            <a:r>
              <a:rPr lang="en-US" sz="1200" baseline="30000">
                <a:latin typeface="Arial" charset="0"/>
              </a:rPr>
              <a:t>TM</a:t>
            </a:r>
            <a:endParaRPr lang="en-US" sz="1200">
              <a:latin typeface="Arial" charset="0"/>
            </a:endParaRPr>
          </a:p>
          <a:p>
            <a:pPr algn="r" eaLnBrk="0" hangingPunct="0"/>
            <a:r>
              <a:rPr lang="en-US" sz="1200">
                <a:latin typeface="Arial" charset="0"/>
              </a:rPr>
              <a:t>Unit 1 – Lesson 1.1 - Mechanisms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total mechanical advantage is the product of all</a:t>
            </a:r>
            <a:r>
              <a:rPr lang="en-US" baseline="0" dirty="0" smtClean="0"/>
              <a:t> the component mechanical advantages.  MA_2 =1, which doesn’t change the product, since mechanism #2 was a power train element, not a </a:t>
            </a:r>
            <a:r>
              <a:rPr lang="en-US" baseline="0" dirty="0" err="1" smtClean="0"/>
              <a:t>simpl</a:t>
            </a:r>
            <a:r>
              <a:rPr lang="en-US" baseline="0" dirty="0" smtClean="0"/>
              <a:t> e machine.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This overall mechanical advantage is used if comparing F_E with F_R.</a:t>
            </a:r>
            <a:endParaRPr lang="en-US" dirty="0" smtClean="0"/>
          </a:p>
        </p:txBody>
      </p:sp>
      <p:sp>
        <p:nvSpPr>
          <p:cNvPr id="91139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Gears, Pulleys, and Sprockets</a:t>
            </a:r>
          </a:p>
        </p:txBody>
      </p:sp>
      <p:sp>
        <p:nvSpPr>
          <p:cNvPr id="91140" name="Date Placeholder 4"/>
          <p:cNvSpPr txBox="1">
            <a:spLocks noGrp="1"/>
          </p:cNvSpPr>
          <p:nvPr/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200">
                <a:latin typeface="Arial" charset="0"/>
              </a:rPr>
              <a:t>Principles of Engineering</a:t>
            </a:r>
            <a:r>
              <a:rPr lang="en-US" sz="1200" baseline="30000">
                <a:latin typeface="Arial" charset="0"/>
              </a:rPr>
              <a:t>TM</a:t>
            </a:r>
            <a:endParaRPr lang="en-US" sz="1200">
              <a:latin typeface="Arial" charset="0"/>
            </a:endParaRPr>
          </a:p>
          <a:p>
            <a:pPr algn="r" eaLnBrk="0" hangingPunct="0"/>
            <a:r>
              <a:rPr lang="en-US" sz="1200">
                <a:latin typeface="Arial" charset="0"/>
              </a:rPr>
              <a:t>Unit 1 – Lesson 1.1 - Mechanisms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total gear ratio is the product of all component gear ratios.  In this example, there was only one GR that</a:t>
            </a:r>
            <a:r>
              <a:rPr lang="en-US" baseline="0" dirty="0" smtClean="0"/>
              <a:t> was not 1.  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The total gear ratio would be used if you wanted to know how many full revolutions of the effort force were required to get one full revolution at the output.</a:t>
            </a:r>
            <a:endParaRPr lang="en-US" dirty="0" smtClean="0"/>
          </a:p>
        </p:txBody>
      </p:sp>
      <p:sp>
        <p:nvSpPr>
          <p:cNvPr id="91139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Gears, Pulleys, and Sprockets</a:t>
            </a:r>
          </a:p>
        </p:txBody>
      </p:sp>
      <p:sp>
        <p:nvSpPr>
          <p:cNvPr id="91140" name="Date Placeholder 4"/>
          <p:cNvSpPr txBox="1">
            <a:spLocks noGrp="1"/>
          </p:cNvSpPr>
          <p:nvPr/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200">
                <a:latin typeface="Arial" charset="0"/>
              </a:rPr>
              <a:t>Principles of Engineering</a:t>
            </a:r>
            <a:r>
              <a:rPr lang="en-US" sz="1200" baseline="30000">
                <a:latin typeface="Arial" charset="0"/>
              </a:rPr>
              <a:t>TM</a:t>
            </a:r>
            <a:endParaRPr lang="en-US" sz="1200">
              <a:latin typeface="Arial" charset="0"/>
            </a:endParaRPr>
          </a:p>
          <a:p>
            <a:pPr algn="r" eaLnBrk="0" hangingPunct="0"/>
            <a:r>
              <a:rPr lang="en-US" sz="1200">
                <a:latin typeface="Arial" charset="0"/>
              </a:rPr>
              <a:t>Unit 1 – Lesson 1.1 - Mechanisms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5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101378" name="Rectangle 16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 simple method to gain torque would be to turn the final gear that was added into the driver gear.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Note that this compound machine does have a simple machine right in the middle! Transferring energy and power from Gear B to gear C is a wheel/axle,</a:t>
            </a:r>
            <a:r>
              <a:rPr lang="en-US" baseline="0" dirty="0" smtClean="0"/>
              <a:t> with mechanical advantage of DE/DR=40/20=2.</a:t>
            </a:r>
            <a:endParaRPr lang="en-US" dirty="0" smtClean="0"/>
          </a:p>
        </p:txBody>
      </p:sp>
      <p:sp>
        <p:nvSpPr>
          <p:cNvPr id="104451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104452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5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107522" name="Rectangle 16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belt is a continuous band that wraps around the pulleys to transmit power. The ratios are the same as for gears. The only exception is that there are no teeth to count.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Another difference is that two pulleys connected by a belt will rotate in the same direction. 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Also, pulley/belt systems</a:t>
            </a:r>
            <a:r>
              <a:rPr lang="en-US" baseline="0" dirty="0" smtClean="0"/>
              <a:t> are able to slip.  This is useful, for example, in a compressor where a motor would otherwise stall once the system was pressurized, or in lawn mower where the pulley is engaged as a clutch.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3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35844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5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110594" name="Rectangle 16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Sprockets and gears are often confused. Gears mesh directly with other gears, while sprockets use chains to transfer power between sprockets.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3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112644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1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114692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1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37892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39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39940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7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41988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5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44034" name="Rectangle 16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 order to effectively work among the ratios, you must be able to distinguish the following symbols.</a:t>
            </a:r>
          </a:p>
          <a:p>
            <a:pPr eaLnBrk="1" hangingPunct="1"/>
            <a:r>
              <a:rPr lang="en-US" smtClean="0"/>
              <a:t>The symbol for angular velocity is the Greek lower case Omega.</a:t>
            </a:r>
          </a:p>
          <a:p>
            <a:pPr eaLnBrk="1" hangingPunct="1"/>
            <a:r>
              <a:rPr lang="en-US" smtClean="0"/>
              <a:t>The symbol for torque is the Greek lower case Tau.</a:t>
            </a:r>
          </a:p>
          <a:p>
            <a:pPr eaLnBrk="1" hangingPunct="1"/>
            <a:r>
              <a:rPr lang="en-US" smtClean="0"/>
              <a:t>The subscript “in” and “out” simply identify whether or not the characteristic of the gear refers to the input or output gear.</a:t>
            </a:r>
          </a:p>
          <a:p>
            <a:pPr eaLnBrk="1" hangingPunct="1"/>
            <a:r>
              <a:rPr lang="en-US" smtClean="0"/>
              <a:t>Note the rotation direction of the gears.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3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Gears, Pulleys, and Sprockets</a:t>
            </a:r>
          </a:p>
        </p:txBody>
      </p:sp>
      <p:sp>
        <p:nvSpPr>
          <p:cNvPr id="87044" name="Date Placeholder 4"/>
          <p:cNvSpPr txBox="1">
            <a:spLocks noGrp="1"/>
          </p:cNvSpPr>
          <p:nvPr/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200">
                <a:latin typeface="Arial" charset="0"/>
              </a:rPr>
              <a:t>Principles of Engineering</a:t>
            </a:r>
            <a:r>
              <a:rPr lang="en-US" sz="1200" baseline="30000">
                <a:latin typeface="Arial" charset="0"/>
              </a:rPr>
              <a:t>TM</a:t>
            </a:r>
            <a:endParaRPr lang="en-US" sz="1200">
              <a:latin typeface="Arial" charset="0"/>
            </a:endParaRPr>
          </a:p>
          <a:p>
            <a:pPr algn="r" eaLnBrk="0" hangingPunct="0"/>
            <a:r>
              <a:rPr lang="en-US" sz="1200">
                <a:latin typeface="Arial" charset="0"/>
              </a:rPr>
              <a:t>Unit 1 – Lesson 1.1 - Mechanisms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59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96260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1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99332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68841-D646-406A-84C7-0577AE8960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C7931-DEF2-434C-B95F-4B04A42EF0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BFD4B-1ECB-4061-B065-78E3C421D8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0DE77-744F-487F-B930-77A654D27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BA02E-A84F-4FB0-9725-06A801777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AEFF4-42C3-4F91-91E3-6C1A006FF3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F3BF1-65F0-48BF-9E4C-8CCB1EEA7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3A3DC-D3C8-4F15-860F-E876AA4210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787A2-F315-41D0-BE26-9598E517F4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E49E5-54B4-438E-B781-910790BD4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89951-F35F-41B3-858D-7D27D258D9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LTW_MT_L_3Crg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81000"/>
            <a:ext cx="62468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5B9025A-4980-4010-835F-3696E98856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6172200"/>
            <a:ext cx="47466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24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43.wmf"/><Relationship Id="rId4" Type="http://schemas.openxmlformats.org/officeDocument/2006/relationships/image" Target="../media/image46.png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4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8.wmf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4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55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57.gif"/><Relationship Id="rId5" Type="http://schemas.openxmlformats.org/officeDocument/2006/relationships/image" Target="../media/image52.wmf"/><Relationship Id="rId15" Type="http://schemas.openxmlformats.org/officeDocument/2006/relationships/image" Target="../media/image56.wmf"/><Relationship Id="rId10" Type="http://schemas.openxmlformats.org/officeDocument/2006/relationships/hyperlink" Target="http://upload.wikimedia.org/wikipedia/commons/0/03/Chain.gif" TargetMode="External"/><Relationship Id="rId4" Type="http://schemas.openxmlformats.org/officeDocument/2006/relationships/oleObject" Target="../embeddings/oleObject29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3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5.wmf"/><Relationship Id="rId18" Type="http://schemas.openxmlformats.org/officeDocument/2006/relationships/image" Target="../media/image1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oleObject" Target="../embeddings/oleObject12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wmf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18.wmf"/><Relationship Id="rId10" Type="http://schemas.openxmlformats.org/officeDocument/2006/relationships/image" Target="../media/image20.wmf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0.bin"/><Relationship Id="rId1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oleObject" Target="../embeddings/oleObject18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wmf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5.wmf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3657600"/>
            <a:ext cx="7772400" cy="7620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Gears, Pulley Drives, and Sprockets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4"/>
          <p:cNvSpPr>
            <a:spLocks noChangeArrowheads="1"/>
          </p:cNvSpPr>
          <p:nvPr/>
        </p:nvSpPr>
        <p:spPr bwMode="auto">
          <a:xfrm>
            <a:off x="0" y="0"/>
            <a:ext cx="8559360" cy="75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>
                <a:solidFill>
                  <a:srgbClr val="00386B"/>
                </a:solidFill>
                <a:latin typeface="Arial" charset="0"/>
              </a:rPr>
              <a:t>Gear Ratios – </a:t>
            </a:r>
            <a:r>
              <a:rPr lang="en-US" sz="4000" dirty="0" smtClean="0">
                <a:solidFill>
                  <a:srgbClr val="00386B"/>
                </a:solidFill>
                <a:latin typeface="Arial" charset="0"/>
              </a:rPr>
              <a:t>Compound Machines</a:t>
            </a:r>
            <a:endParaRPr lang="en-US" sz="4000" dirty="0">
              <a:solidFill>
                <a:srgbClr val="00386B"/>
              </a:solidFill>
              <a:latin typeface="Arial" charset="0"/>
            </a:endParaRPr>
          </a:p>
        </p:txBody>
      </p:sp>
      <p:sp>
        <p:nvSpPr>
          <p:cNvPr id="45058" name="Rectangle 29"/>
          <p:cNvSpPr>
            <a:spLocks noChangeArrowheads="1"/>
          </p:cNvSpPr>
          <p:nvPr/>
        </p:nvSpPr>
        <p:spPr bwMode="auto">
          <a:xfrm>
            <a:off x="401638" y="979488"/>
            <a:ext cx="8157722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Used similarly to MA</a:t>
            </a:r>
          </a:p>
          <a:p>
            <a:pPr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Applies to torque instead of force</a:t>
            </a:r>
          </a:p>
          <a:p>
            <a:pPr>
              <a:buFontTx/>
              <a:buChar char="•"/>
            </a:pPr>
            <a:endParaRPr lang="en-US" sz="2800" dirty="0" smtClean="0">
              <a:solidFill>
                <a:srgbClr val="FF0000"/>
              </a:solidFill>
              <a:latin typeface="Arial" charset="0"/>
            </a:endParaRPr>
          </a:p>
          <a:p>
            <a:pPr lvl="1">
              <a:buFontTx/>
              <a:buChar char="•"/>
            </a:pPr>
            <a:endParaRPr lang="en-US" sz="2800" dirty="0" smtClean="0">
              <a:solidFill>
                <a:srgbClr val="FF0000"/>
              </a:solidFill>
              <a:latin typeface="Arial" charset="0"/>
            </a:endParaRPr>
          </a:p>
          <a:p>
            <a:endParaRPr lang="en-US" sz="1600" dirty="0" smtClean="0">
              <a:solidFill>
                <a:srgbClr val="FF0000"/>
              </a:solidFill>
              <a:latin typeface="Arial" charset="0"/>
            </a:endParaRPr>
          </a:p>
          <a:p>
            <a:endParaRPr lang="en-US" sz="1600" dirty="0">
              <a:solidFill>
                <a:srgbClr val="FF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In a compound machine, total MA and GR are products of components</a:t>
            </a:r>
          </a:p>
          <a:p>
            <a:pPr>
              <a:buFontTx/>
              <a:buChar char="•"/>
            </a:pPr>
            <a:endParaRPr lang="en-US" sz="2800" dirty="0">
              <a:solidFill>
                <a:srgbClr val="FF0000"/>
              </a:solidFill>
              <a:latin typeface="Arial" charset="0"/>
            </a:endParaRPr>
          </a:p>
          <a:p>
            <a:pPr>
              <a:buFontTx/>
              <a:buChar char="•"/>
            </a:pPr>
            <a:endParaRPr lang="en-US" sz="2800" dirty="0" smtClean="0">
              <a:solidFill>
                <a:srgbClr val="FF0000"/>
              </a:solidFill>
              <a:latin typeface="Arial" charset="0"/>
            </a:endParaRPr>
          </a:p>
          <a:p>
            <a:pPr>
              <a:buFontTx/>
              <a:buChar char="•"/>
            </a:pPr>
            <a:endParaRPr lang="en-US" sz="2800" dirty="0" smtClean="0">
              <a:solidFill>
                <a:srgbClr val="FF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800" dirty="0">
                <a:solidFill>
                  <a:srgbClr val="FF0000"/>
                </a:solidFill>
                <a:latin typeface="Arial" charset="0"/>
              </a:rPr>
              <a:t>MA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used only to calculate forces, not torques.</a:t>
            </a:r>
            <a:endParaRPr lang="en-US" sz="2800" dirty="0">
              <a:solidFill>
                <a:srgbClr val="FF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GR used only to calculate torques, not forces.  </a:t>
            </a:r>
          </a:p>
          <a:p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28" y="1976438"/>
            <a:ext cx="3829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42" y="2596269"/>
            <a:ext cx="3448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56" y="4213826"/>
            <a:ext cx="6286539" cy="41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20" y="4748119"/>
            <a:ext cx="6394488" cy="45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619" y="1230923"/>
            <a:ext cx="7401381" cy="562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265112" y="114300"/>
            <a:ext cx="8878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 smtClean="0">
                <a:solidFill>
                  <a:srgbClr val="00386B"/>
                </a:solidFill>
                <a:latin typeface="Arial" charset="0"/>
              </a:rPr>
              <a:t>Example Compound Machine</a:t>
            </a:r>
          </a:p>
          <a:p>
            <a:endParaRPr lang="en-US" sz="4000" dirty="0">
              <a:solidFill>
                <a:srgbClr val="00386B"/>
              </a:solidFill>
              <a:latin typeface="Arial" charset="0"/>
            </a:endParaRP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401638" y="979488"/>
            <a:ext cx="815772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Here are 3 mechanisms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  in series:</a:t>
            </a:r>
          </a:p>
          <a:p>
            <a:pPr lvl="1"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#1 Wheel-axle</a:t>
            </a:r>
          </a:p>
          <a:p>
            <a:pPr lvl="1"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#2 Gear train</a:t>
            </a:r>
          </a:p>
          <a:p>
            <a:pPr lvl="1"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#3 Wheel-axle</a:t>
            </a:r>
          </a:p>
          <a:p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383" y="1635369"/>
            <a:ext cx="6808665" cy="517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265112" y="114300"/>
            <a:ext cx="8878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 smtClean="0">
                <a:solidFill>
                  <a:srgbClr val="00386B"/>
                </a:solidFill>
                <a:latin typeface="Arial" charset="0"/>
              </a:rPr>
              <a:t>Example Compound Machine</a:t>
            </a:r>
          </a:p>
          <a:p>
            <a:endParaRPr lang="en-US" sz="4000" dirty="0">
              <a:solidFill>
                <a:srgbClr val="00386B"/>
              </a:solidFill>
              <a:latin typeface="Arial" charset="0"/>
            </a:endParaRP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0" y="799340"/>
            <a:ext cx="81577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Mechanism #1: Wheel-axle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8" y="1470519"/>
            <a:ext cx="1965746" cy="95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79" y="2684930"/>
            <a:ext cx="3082608" cy="955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62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147" y="1552921"/>
            <a:ext cx="6977853" cy="530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265112" y="114300"/>
            <a:ext cx="8878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 smtClean="0">
                <a:solidFill>
                  <a:srgbClr val="00386B"/>
                </a:solidFill>
                <a:latin typeface="Arial" charset="0"/>
              </a:rPr>
              <a:t>Example Compound Machine</a:t>
            </a:r>
          </a:p>
          <a:p>
            <a:endParaRPr lang="en-US" sz="4000" dirty="0">
              <a:solidFill>
                <a:srgbClr val="00386B"/>
              </a:solidFill>
              <a:latin typeface="Arial" charset="0"/>
            </a:endParaRP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0" y="799340"/>
            <a:ext cx="81577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Mechanism #2: Gear train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68" y="1552920"/>
            <a:ext cx="2096843" cy="91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33" y="2672128"/>
            <a:ext cx="265747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11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609" y="1947501"/>
            <a:ext cx="6458855" cy="491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265112" y="114300"/>
            <a:ext cx="8878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 smtClean="0">
                <a:solidFill>
                  <a:srgbClr val="00386B"/>
                </a:solidFill>
                <a:latin typeface="Arial" charset="0"/>
              </a:rPr>
              <a:t>Example Compound Machine</a:t>
            </a:r>
          </a:p>
          <a:p>
            <a:endParaRPr lang="en-US" sz="4000" dirty="0">
              <a:solidFill>
                <a:srgbClr val="00386B"/>
              </a:solidFill>
              <a:latin typeface="Arial" charset="0"/>
            </a:endParaRP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0" y="799340"/>
            <a:ext cx="81577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Mechanism #3: Wheel-axle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8" y="1470519"/>
            <a:ext cx="1965746" cy="95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02" y="2737702"/>
            <a:ext cx="375285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11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446" y="1951531"/>
            <a:ext cx="6453554" cy="490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265112" y="114300"/>
            <a:ext cx="8878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 smtClean="0">
                <a:solidFill>
                  <a:srgbClr val="00386B"/>
                </a:solidFill>
                <a:latin typeface="Arial" charset="0"/>
              </a:rPr>
              <a:t>Example Compound Machine</a:t>
            </a:r>
          </a:p>
          <a:p>
            <a:endParaRPr lang="en-US" sz="4000" dirty="0">
              <a:solidFill>
                <a:srgbClr val="00386B"/>
              </a:solidFill>
              <a:latin typeface="Arial" charset="0"/>
            </a:endParaRPr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7" y="1040423"/>
            <a:ext cx="54102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7" y="1782848"/>
            <a:ext cx="44005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11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982" y="1688123"/>
            <a:ext cx="6800018" cy="51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265112" y="114300"/>
            <a:ext cx="8878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 smtClean="0">
                <a:solidFill>
                  <a:srgbClr val="00386B"/>
                </a:solidFill>
                <a:latin typeface="Arial" charset="0"/>
              </a:rPr>
              <a:t>Example Compound Machine</a:t>
            </a:r>
          </a:p>
          <a:p>
            <a:endParaRPr lang="en-US" sz="4000" dirty="0">
              <a:solidFill>
                <a:srgbClr val="00386B"/>
              </a:solidFill>
              <a:latin typeface="Arial" charset="0"/>
            </a:endParaRP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18" y="952499"/>
            <a:ext cx="6846953" cy="73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2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033588" y="4418013"/>
            <a:ext cx="1279525" cy="1279525"/>
            <a:chOff x="3075" y="1667"/>
            <a:chExt cx="806" cy="806"/>
          </a:xfrm>
        </p:grpSpPr>
        <p:grpSp>
          <p:nvGrpSpPr>
            <p:cNvPr id="100373" name="Group 42"/>
            <p:cNvGrpSpPr>
              <a:grpSpLocks/>
            </p:cNvGrpSpPr>
            <p:nvPr/>
          </p:nvGrpSpPr>
          <p:grpSpPr bwMode="auto">
            <a:xfrm>
              <a:off x="3075" y="1667"/>
              <a:ext cx="806" cy="806"/>
              <a:chOff x="2349" y="2513"/>
              <a:chExt cx="806" cy="806"/>
            </a:xfrm>
          </p:grpSpPr>
          <p:sp>
            <p:nvSpPr>
              <p:cNvPr id="100375" name="Oval 37"/>
              <p:cNvSpPr>
                <a:spLocks noChangeArrowheads="1"/>
              </p:cNvSpPr>
              <p:nvPr/>
            </p:nvSpPr>
            <p:spPr bwMode="auto">
              <a:xfrm>
                <a:off x="2349" y="2513"/>
                <a:ext cx="806" cy="806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00376" name="Oval 38"/>
              <p:cNvSpPr>
                <a:spLocks noChangeArrowheads="1"/>
              </p:cNvSpPr>
              <p:nvPr/>
            </p:nvSpPr>
            <p:spPr bwMode="auto">
              <a:xfrm>
                <a:off x="2694" y="2858"/>
                <a:ext cx="115" cy="11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00374" name="Oval 47"/>
            <p:cNvSpPr>
              <a:spLocks noChangeArrowheads="1"/>
            </p:cNvSpPr>
            <p:nvPr/>
          </p:nvSpPr>
          <p:spPr bwMode="auto">
            <a:xfrm>
              <a:off x="3138" y="1830"/>
              <a:ext cx="108" cy="1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00386B"/>
                </a:solidFill>
                <a:latin typeface="+mj-lt"/>
                <a:ea typeface="+mj-ea"/>
                <a:cs typeface="+mj-cs"/>
              </a:rPr>
              <a:t>Compound Gear Train</a:t>
            </a:r>
          </a:p>
        </p:txBody>
      </p:sp>
      <p:sp>
        <p:nvSpPr>
          <p:cNvPr id="100355" name="Rectangle 13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4313238" y="5121275"/>
            <a:ext cx="1736725" cy="1736725"/>
            <a:chOff x="795" y="1154"/>
            <a:chExt cx="1094" cy="1094"/>
          </a:xfrm>
        </p:grpSpPr>
        <p:grpSp>
          <p:nvGrpSpPr>
            <p:cNvPr id="100369" name="Group 41"/>
            <p:cNvGrpSpPr>
              <a:grpSpLocks/>
            </p:cNvGrpSpPr>
            <p:nvPr/>
          </p:nvGrpSpPr>
          <p:grpSpPr bwMode="auto">
            <a:xfrm>
              <a:off x="795" y="1154"/>
              <a:ext cx="1094" cy="1094"/>
              <a:chOff x="873" y="1994"/>
              <a:chExt cx="1094" cy="1094"/>
            </a:xfrm>
          </p:grpSpPr>
          <p:sp>
            <p:nvSpPr>
              <p:cNvPr id="100371" name="Oval 29"/>
              <p:cNvSpPr>
                <a:spLocks noChangeArrowheads="1"/>
              </p:cNvSpPr>
              <p:nvPr/>
            </p:nvSpPr>
            <p:spPr bwMode="auto">
              <a:xfrm>
                <a:off x="873" y="1994"/>
                <a:ext cx="1094" cy="1094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00372" name="Oval 34"/>
              <p:cNvSpPr>
                <a:spLocks noChangeArrowheads="1"/>
              </p:cNvSpPr>
              <p:nvPr/>
            </p:nvSpPr>
            <p:spPr bwMode="auto">
              <a:xfrm>
                <a:off x="1359" y="2486"/>
                <a:ext cx="115" cy="11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00370" name="Oval 45"/>
            <p:cNvSpPr>
              <a:spLocks noChangeArrowheads="1"/>
            </p:cNvSpPr>
            <p:nvPr/>
          </p:nvSpPr>
          <p:spPr bwMode="auto">
            <a:xfrm>
              <a:off x="1086" y="2058"/>
              <a:ext cx="108" cy="1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3848100" y="4868863"/>
            <a:ext cx="619125" cy="619125"/>
            <a:chOff x="3870" y="3151"/>
            <a:chExt cx="390" cy="390"/>
          </a:xfrm>
        </p:grpSpPr>
        <p:grpSp>
          <p:nvGrpSpPr>
            <p:cNvPr id="100365" name="Group 44"/>
            <p:cNvGrpSpPr>
              <a:grpSpLocks/>
            </p:cNvGrpSpPr>
            <p:nvPr/>
          </p:nvGrpSpPr>
          <p:grpSpPr bwMode="auto">
            <a:xfrm>
              <a:off x="3870" y="3151"/>
              <a:ext cx="390" cy="390"/>
              <a:chOff x="3870" y="3151"/>
              <a:chExt cx="390" cy="390"/>
            </a:xfrm>
          </p:grpSpPr>
          <p:sp>
            <p:nvSpPr>
              <p:cNvPr id="100367" name="Oval 39"/>
              <p:cNvSpPr>
                <a:spLocks noChangeArrowheads="1"/>
              </p:cNvSpPr>
              <p:nvPr/>
            </p:nvSpPr>
            <p:spPr bwMode="auto">
              <a:xfrm>
                <a:off x="3870" y="3151"/>
                <a:ext cx="390" cy="390"/>
              </a:xfrm>
              <a:prstGeom prst="ellipse">
                <a:avLst/>
              </a:prstGeom>
              <a:solidFill>
                <a:srgbClr val="33CC33"/>
              </a:solidFill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00368" name="Oval 40"/>
              <p:cNvSpPr>
                <a:spLocks noChangeArrowheads="1"/>
              </p:cNvSpPr>
              <p:nvPr/>
            </p:nvSpPr>
            <p:spPr bwMode="auto">
              <a:xfrm>
                <a:off x="4006" y="3287"/>
                <a:ext cx="115" cy="11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00366" name="Oval 46"/>
            <p:cNvSpPr>
              <a:spLocks noChangeArrowheads="1"/>
            </p:cNvSpPr>
            <p:nvPr/>
          </p:nvSpPr>
          <p:spPr bwMode="auto">
            <a:xfrm>
              <a:off x="4080" y="3180"/>
              <a:ext cx="108" cy="1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781050" y="4597400"/>
            <a:ext cx="776288" cy="776288"/>
            <a:chOff x="1896" y="1432"/>
            <a:chExt cx="489" cy="489"/>
          </a:xfrm>
        </p:grpSpPr>
        <p:grpSp>
          <p:nvGrpSpPr>
            <p:cNvPr id="100361" name="Group 43"/>
            <p:cNvGrpSpPr>
              <a:grpSpLocks/>
            </p:cNvGrpSpPr>
            <p:nvPr/>
          </p:nvGrpSpPr>
          <p:grpSpPr bwMode="auto">
            <a:xfrm>
              <a:off x="1896" y="1432"/>
              <a:ext cx="489" cy="489"/>
              <a:chOff x="3492" y="1972"/>
              <a:chExt cx="489" cy="489"/>
            </a:xfrm>
          </p:grpSpPr>
          <p:sp>
            <p:nvSpPr>
              <p:cNvPr id="100363" name="Oval 28"/>
              <p:cNvSpPr>
                <a:spLocks noChangeArrowheads="1"/>
              </p:cNvSpPr>
              <p:nvPr/>
            </p:nvSpPr>
            <p:spPr bwMode="auto">
              <a:xfrm>
                <a:off x="3492" y="1972"/>
                <a:ext cx="489" cy="489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00364" name="Oval 30"/>
              <p:cNvSpPr>
                <a:spLocks noChangeArrowheads="1"/>
              </p:cNvSpPr>
              <p:nvPr/>
            </p:nvSpPr>
            <p:spPr bwMode="auto">
              <a:xfrm>
                <a:off x="3685" y="2159"/>
                <a:ext cx="115" cy="11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00362" name="Oval 48"/>
            <p:cNvSpPr>
              <a:spLocks noChangeArrowheads="1"/>
            </p:cNvSpPr>
            <p:nvPr/>
          </p:nvSpPr>
          <p:spPr bwMode="auto">
            <a:xfrm>
              <a:off x="2196" y="1752"/>
              <a:ext cx="108" cy="1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55349" name="Text Box 53"/>
          <p:cNvSpPr txBox="1">
            <a:spLocks noChangeArrowheads="1"/>
          </p:cNvSpPr>
          <p:nvPr/>
        </p:nvSpPr>
        <p:spPr bwMode="auto">
          <a:xfrm>
            <a:off x="4256088" y="1782763"/>
            <a:ext cx="4646612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The two middle gears share a common axle, so they rotate at the same speed.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This allows the final gear to rotate slower and produce  more torque than if it were connected only to the driver gear.</a:t>
            </a:r>
          </a:p>
        </p:txBody>
      </p:sp>
      <p:sp>
        <p:nvSpPr>
          <p:cNvPr id="100360" name="Text Box 54"/>
          <p:cNvSpPr txBox="1">
            <a:spLocks noChangeArrowheads="1"/>
          </p:cNvSpPr>
          <p:nvPr/>
        </p:nvSpPr>
        <p:spPr bwMode="auto">
          <a:xfrm>
            <a:off x="2755900" y="1320800"/>
            <a:ext cx="1381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Driver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79 0.0125 C -0.04584 0.01204 -0.04792 0.0125 -0.04792 0.01111 C -0.04792 0.00949 -0.04566 0.00949 -0.04479 0.00834 C -0.0375 -0.00023 -0.04254 0.00278 -0.03646 -2.59259E-6 C -0.02327 -0.01759 -0.00643 -0.02986 0.00625 -0.04861 C 0.02205 -0.07176 0.03455 -0.09745 0.04896 -0.12222 C 0.05659 -0.13541 0.05 -0.11967 0.05625 -0.13472 C 0.06111 -0.14653 0.06493 -0.16111 0.06875 -0.17361 C 0.07187 -0.18426 0.07639 -0.19537 0.08021 -0.20555 C 0.08333 -0.21389 0.0842 -0.22315 0.08646 -0.23194 C 0.08594 -0.25278 0.08906 -0.275 0.08333 -0.29444 C 0.07482 -0.32291 0.06875 -0.35162 0.05833 -0.37916 C 0.04305 -0.4199 0.01319 -0.45301 -0.01979 -0.46389 C -0.02587 -0.46944 -0.02865 -0.46782 -0.03646 -0.46666 C -0.04323 -0.46435 -0.04879 -0.46041 -0.05521 -0.45833 C -0.06285 -0.45162 -0.06997 -0.44838 -0.07604 -0.43889 C -0.07882 -0.43449 -0.07934 -0.43541 -0.08125 -0.43055 C -0.08177 -0.42916 -0.08334 -0.42569 -0.08229 -0.42639 C -0.08073 -0.42731 -0.07917 -0.43194 -0.07917 -0.43171 " pathEditMode="relative" rAng="0" ptsTypes="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-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C 0.00833 -0.00371 -0.00313 0.00208 0.01146 -0.0125 C 0.01823 -0.01922 0.02361 -0.02778 0.03021 -0.03472 C 0.03698 -0.0419 0.03403 -0.03588 0.04167 -0.04306 C 0.04878 -0.04977 0.05555 -0.0581 0.0625 -0.06528 C 0.07552 -0.07871 0.08906 -0.09167 0.10208 -0.10556 C 0.11059 -0.11459 0.1191 -0.12477 0.12708 -0.13472 C 0.13003 -0.1382 0.13212 -0.14306 0.13542 -0.14584 C 0.14323 -0.15209 0.15087 -0.15949 0.15729 -0.16806 C 0.16423 -0.17732 0.17187 -0.18704 0.18021 -0.19445 C 0.18298 -0.20023 0.18837 -0.20347 0.19062 -0.20972 C 0.19774 -0.22847 0.2118 -0.24144 0.22083 -0.25834 C 0.23385 -0.28264 0.24514 -0.32014 0.24792 -0.35 C 0.24757 -0.36343 0.24757 -0.37685 0.24687 -0.39028 C 0.24601 -0.40926 0.22917 -0.43009 0.21979 -0.44167 C 0.21441 -0.44815 0.21024 -0.45579 0.20417 -0.46111 C 0.19184 -0.48565 0.16302 -0.4875 0.14375 -0.49167 C 0.13628 -0.49028 0.12934 -0.4875 0.12187 -0.48611 C 0.10851 -0.48009 0.09479 -0.47408 0.08125 -0.46945 C 0.06441 -0.4544 0.04479 -0.44259 0.025 -0.43611 C 0.01719 -0.42917 0.02708 -0.43727 0.01771 -0.43195 C 0.01302 -0.42917 0.00937 -0.42523 0.00417 -0.42361 C 0.00347 -0.42222 0.00312 -0.4206 0.00208 -0.41945 C 0.00121 -0.41852 -0.00035 -0.41898 -0.00104 -0.41806 C -0.00174 -0.41713 -0.00139 -0.41505 -0.00208 -0.41389 C -0.00434 -0.40949 -0.01337 -0.3956 -0.01771 -0.40139 " pathEditMode="relative" ptsTypes="fffffffffffffffffffffffff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C 0.00434 -0.00856 0.01163 -0.01319 0.0177 -0.01944 C 0.0269 -0.0287 0.03663 -0.03773 0.04479 -0.04861 C 0.05902 -0.06759 0.07326 -0.08541 0.08958 -0.10139 C 0.10468 -0.11597 0.121 -0.12801 0.13645 -0.14166 C 0.15069 -0.15439 0.16284 -0.1699 0.175 -0.18611 C 0.19305 -0.21018 0.20538 -0.25092 0.21145 -0.28333 C 0.21197 -0.28935 0.21319 -0.29537 0.21354 -0.30139 C 0.2144 -0.31481 0.21562 -0.34166 0.21562 -0.34166 C 0.21475 -0.34907 0.2144 -0.35648 0.21354 -0.36389 C 0.2125 -0.37245 0.20885 -0.37986 0.20625 -0.3875 C 0.2019 -0.40046 0.19861 -0.41227 0.18958 -0.42083 C 0.18541 -0.42477 0.17986 -0.42615 0.175 -0.42777 C 0.16875 -0.42569 0.16111 -0.42338 0.1552 -0.41944 C 0.15138 -0.41689 0.14583 -0.40833 0.14583 -0.40833 C 0.14461 -0.40324 0.1427 -0.39305 0.1427 -0.39305 C 0.14305 -0.3912 0.14253 -0.38865 0.14375 -0.3875 C 0.14461 -0.38657 0.14618 -0.38773 0.14687 -0.38889 C 0.14756 -0.39004 0.14687 -0.39166 0.14687 -0.39305 " pathEditMode="relative" ptsTypes="ffffffffffffffffff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5369E-6 L -0.43108 -0.526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63" y="-26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8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300" y="723900"/>
            <a:ext cx="450215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56816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00386B"/>
                </a:solidFill>
                <a:latin typeface="+mj-lt"/>
                <a:ea typeface="+mj-ea"/>
                <a:cs typeface="+mj-cs"/>
              </a:rPr>
              <a:t>Compound Gear Ratios</a:t>
            </a:r>
          </a:p>
        </p:txBody>
      </p:sp>
      <p:sp>
        <p:nvSpPr>
          <p:cNvPr id="4130" name="TextBox 25"/>
          <p:cNvSpPr txBox="1">
            <a:spLocks noChangeArrowheads="1"/>
          </p:cNvSpPr>
          <p:nvPr/>
        </p:nvSpPr>
        <p:spPr bwMode="auto">
          <a:xfrm>
            <a:off x="1239838" y="2679700"/>
            <a:ext cx="1430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50 T</a:t>
            </a:r>
          </a:p>
        </p:txBody>
      </p:sp>
      <p:sp>
        <p:nvSpPr>
          <p:cNvPr id="4131" name="TextBox 26"/>
          <p:cNvSpPr txBox="1">
            <a:spLocks noChangeArrowheads="1"/>
          </p:cNvSpPr>
          <p:nvPr/>
        </p:nvSpPr>
        <p:spPr bwMode="auto">
          <a:xfrm>
            <a:off x="2974975" y="2397125"/>
            <a:ext cx="1239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40 T</a:t>
            </a:r>
          </a:p>
        </p:txBody>
      </p:sp>
      <p:sp>
        <p:nvSpPr>
          <p:cNvPr id="4132" name="TextBox 27"/>
          <p:cNvSpPr txBox="1">
            <a:spLocks noChangeArrowheads="1"/>
          </p:cNvSpPr>
          <p:nvPr/>
        </p:nvSpPr>
        <p:spPr bwMode="auto">
          <a:xfrm>
            <a:off x="2922588" y="1997075"/>
            <a:ext cx="65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20 T</a:t>
            </a:r>
          </a:p>
        </p:txBody>
      </p:sp>
      <p:sp>
        <p:nvSpPr>
          <p:cNvPr id="4133" name="TextBox 28"/>
          <p:cNvSpPr txBox="1">
            <a:spLocks noChangeArrowheads="1"/>
          </p:cNvSpPr>
          <p:nvPr/>
        </p:nvSpPr>
        <p:spPr bwMode="auto">
          <a:xfrm>
            <a:off x="4098925" y="1860550"/>
            <a:ext cx="652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10 T</a:t>
            </a:r>
          </a:p>
        </p:txBody>
      </p:sp>
      <p:graphicFrame>
        <p:nvGraphicFramePr>
          <p:cNvPr id="5" name="Object 27"/>
          <p:cNvGraphicFramePr>
            <a:graphicFrameLocks noChangeAspect="1"/>
          </p:cNvGraphicFramePr>
          <p:nvPr/>
        </p:nvGraphicFramePr>
        <p:xfrm>
          <a:off x="7278688" y="3341688"/>
          <a:ext cx="1166812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Equation" r:id="rId5" imgW="520474" imgH="393529" progId="Equation.DSMT4">
                  <p:embed/>
                </p:oleObj>
              </mc:Choice>
              <mc:Fallback>
                <p:oleObj name="Equation" r:id="rId5" imgW="520474" imgH="393529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8688" y="3341688"/>
                        <a:ext cx="1166812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Arrow Connector 33"/>
          <p:cNvCxnSpPr>
            <a:stCxn id="4139" idx="1"/>
          </p:cNvCxnSpPr>
          <p:nvPr/>
        </p:nvCxnSpPr>
        <p:spPr>
          <a:xfrm rot="10800000">
            <a:off x="3962400" y="1965325"/>
            <a:ext cx="830263" cy="771525"/>
          </a:xfrm>
          <a:prstGeom prst="straightConnector1">
            <a:avLst/>
          </a:prstGeom>
          <a:ln w="38100">
            <a:solidFill>
              <a:srgbClr val="00386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5" name="TextBox 35"/>
          <p:cNvSpPr txBox="1">
            <a:spLocks noChangeArrowheads="1"/>
          </p:cNvSpPr>
          <p:nvPr/>
        </p:nvSpPr>
        <p:spPr bwMode="auto">
          <a:xfrm>
            <a:off x="4362450" y="1376363"/>
            <a:ext cx="377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A</a:t>
            </a:r>
          </a:p>
        </p:txBody>
      </p:sp>
      <p:sp>
        <p:nvSpPr>
          <p:cNvPr id="4136" name="TextBox 36"/>
          <p:cNvSpPr txBox="1">
            <a:spLocks noChangeArrowheads="1"/>
          </p:cNvSpPr>
          <p:nvPr/>
        </p:nvSpPr>
        <p:spPr bwMode="auto">
          <a:xfrm>
            <a:off x="3248025" y="1071563"/>
            <a:ext cx="798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B</a:t>
            </a:r>
          </a:p>
        </p:txBody>
      </p:sp>
      <p:sp>
        <p:nvSpPr>
          <p:cNvPr id="4137" name="TextBox 38"/>
          <p:cNvSpPr txBox="1">
            <a:spLocks noChangeArrowheads="1"/>
          </p:cNvSpPr>
          <p:nvPr/>
        </p:nvSpPr>
        <p:spPr bwMode="auto">
          <a:xfrm>
            <a:off x="3048000" y="1419225"/>
            <a:ext cx="357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C</a:t>
            </a:r>
          </a:p>
        </p:txBody>
      </p:sp>
      <p:sp>
        <p:nvSpPr>
          <p:cNvPr id="4138" name="TextBox 39"/>
          <p:cNvSpPr txBox="1">
            <a:spLocks noChangeArrowheads="1"/>
          </p:cNvSpPr>
          <p:nvPr/>
        </p:nvSpPr>
        <p:spPr bwMode="auto">
          <a:xfrm>
            <a:off x="1344613" y="893763"/>
            <a:ext cx="379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D</a:t>
            </a:r>
          </a:p>
        </p:txBody>
      </p:sp>
      <p:sp>
        <p:nvSpPr>
          <p:cNvPr id="4139" name="TextBox 41"/>
          <p:cNvSpPr txBox="1">
            <a:spLocks noChangeArrowheads="1"/>
          </p:cNvSpPr>
          <p:nvPr/>
        </p:nvSpPr>
        <p:spPr bwMode="auto">
          <a:xfrm>
            <a:off x="4792663" y="2259013"/>
            <a:ext cx="39417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What is the gear ratio between gear A and B?</a:t>
            </a:r>
          </a:p>
        </p:txBody>
      </p:sp>
      <p:graphicFrame>
        <p:nvGraphicFramePr>
          <p:cNvPr id="47" name="Object 28"/>
          <p:cNvGraphicFramePr>
            <a:graphicFrameLocks noChangeAspect="1"/>
          </p:cNvGraphicFramePr>
          <p:nvPr/>
        </p:nvGraphicFramePr>
        <p:xfrm>
          <a:off x="3055938" y="4451350"/>
          <a:ext cx="1423987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Equation" r:id="rId7" imgW="634725" imgH="393529" progId="Equation.DSMT4">
                  <p:embed/>
                </p:oleObj>
              </mc:Choice>
              <mc:Fallback>
                <p:oleObj name="Equation" r:id="rId7" imgW="634725" imgH="393529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938" y="4451350"/>
                        <a:ext cx="1423987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Straight Arrow Connector 47"/>
          <p:cNvCxnSpPr/>
          <p:nvPr/>
        </p:nvCxnSpPr>
        <p:spPr>
          <a:xfrm rot="5400000" flipH="1" flipV="1">
            <a:off x="1928812" y="2522538"/>
            <a:ext cx="1362075" cy="152400"/>
          </a:xfrm>
          <a:prstGeom prst="straightConnector1">
            <a:avLst/>
          </a:prstGeom>
          <a:ln w="38100">
            <a:solidFill>
              <a:srgbClr val="00386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77838" y="3336925"/>
            <a:ext cx="41259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What is the gear ratio between gear C and D?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461963" y="5338763"/>
            <a:ext cx="7808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What is the gear ratio of the entire gear train?</a:t>
            </a:r>
          </a:p>
        </p:txBody>
      </p:sp>
      <p:graphicFrame>
        <p:nvGraphicFramePr>
          <p:cNvPr id="7" name="Object 29"/>
          <p:cNvGraphicFramePr>
            <a:graphicFrameLocks noChangeAspect="1"/>
          </p:cNvGraphicFramePr>
          <p:nvPr/>
        </p:nvGraphicFramePr>
        <p:xfrm>
          <a:off x="2967038" y="5851525"/>
          <a:ext cx="233045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Equation" r:id="rId9" imgW="1028254" imgH="431613" progId="Equation.DSMT4">
                  <p:embed/>
                </p:oleObj>
              </mc:Choice>
              <mc:Fallback>
                <p:oleObj name="Equation" r:id="rId9" imgW="1028254" imgH="431613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5851525"/>
                        <a:ext cx="2330450" cy="99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0"/>
          <p:cNvGraphicFramePr>
            <a:graphicFrameLocks noChangeAspect="1"/>
          </p:cNvGraphicFramePr>
          <p:nvPr/>
        </p:nvGraphicFramePr>
        <p:xfrm>
          <a:off x="5019675" y="3309938"/>
          <a:ext cx="2049463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Equation" r:id="rId11" imgW="914400" imgH="431800" progId="Equation.DSMT4">
                  <p:embed/>
                </p:oleObj>
              </mc:Choice>
              <mc:Fallback>
                <p:oleObj name="Equation" r:id="rId11" imgW="914400" imgH="43180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3309938"/>
                        <a:ext cx="2049463" cy="982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1"/>
          <p:cNvGraphicFramePr>
            <a:graphicFrameLocks noChangeAspect="1"/>
          </p:cNvGraphicFramePr>
          <p:nvPr/>
        </p:nvGraphicFramePr>
        <p:xfrm>
          <a:off x="831850" y="4376738"/>
          <a:ext cx="204946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Equation" r:id="rId13" imgW="914400" imgH="431800" progId="Equation.DSMT4">
                  <p:embed/>
                </p:oleObj>
              </mc:Choice>
              <mc:Fallback>
                <p:oleObj name="Equation" r:id="rId13" imgW="914400" imgH="43180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4376738"/>
                        <a:ext cx="2049463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3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8229600" cy="714375"/>
          </a:xfrm>
        </p:spPr>
        <p:txBody>
          <a:bodyPr anchor="t"/>
          <a:lstStyle/>
          <a:p>
            <a:pPr algn="l" eaLnBrk="1" hangingPunct="1"/>
            <a:r>
              <a:rPr lang="en-US" sz="4000" smtClean="0">
                <a:solidFill>
                  <a:srgbClr val="00386B"/>
                </a:solidFill>
              </a:rPr>
              <a:t>Pulley and Belt Systems</a:t>
            </a:r>
          </a:p>
        </p:txBody>
      </p:sp>
      <p:graphicFrame>
        <p:nvGraphicFramePr>
          <p:cNvPr id="5149" name="Object 29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100138" y="2257425"/>
          <a:ext cx="3408362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Equation" r:id="rId4" imgW="1129810" imgH="431613" progId="Equation.DSMT4">
                  <p:embed/>
                </p:oleObj>
              </mc:Choice>
              <mc:Fallback>
                <p:oleObj name="Equation" r:id="rId4" imgW="1129810" imgH="431613" progId="Equation.DSMT4">
                  <p:embed/>
                  <p:pic>
                    <p:nvPicPr>
                      <p:cNvPr id="0" name="Picture 2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2257425"/>
                        <a:ext cx="3408362" cy="137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42" name="Object 3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249363" y="4235450"/>
          <a:ext cx="55086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Equation" r:id="rId6" imgW="291973" imgH="393529" progId="Equation.3">
                  <p:embed/>
                </p:oleObj>
              </mc:Choice>
              <mc:Fallback>
                <p:oleObj name="Equation" r:id="rId6" imgW="291973" imgH="393529" progId="Equation.3">
                  <p:embed/>
                  <p:pic>
                    <p:nvPicPr>
                      <p:cNvPr id="0" name="Picture 3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363" y="4235450"/>
                        <a:ext cx="550862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44" name="Object 3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182813" y="4164013"/>
          <a:ext cx="1116012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Equation" r:id="rId8" imgW="469900" imgH="419100" progId="Equation.3">
                  <p:embed/>
                </p:oleObj>
              </mc:Choice>
              <mc:Fallback>
                <p:oleObj name="Equation" r:id="rId8" imgW="469900" imgH="419100" progId="Equation.3">
                  <p:embed/>
                  <p:pic>
                    <p:nvPicPr>
                      <p:cNvPr id="0" name="Picture 3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813" y="4164013"/>
                        <a:ext cx="1116012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4" name="Rectangle 29"/>
          <p:cNvSpPr>
            <a:spLocks noChangeArrowheads="1"/>
          </p:cNvSpPr>
          <p:nvPr/>
        </p:nvSpPr>
        <p:spPr bwMode="auto">
          <a:xfrm>
            <a:off x="180975" y="1627188"/>
            <a:ext cx="1768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Equations</a:t>
            </a:r>
          </a:p>
        </p:txBody>
      </p:sp>
      <p:sp>
        <p:nvSpPr>
          <p:cNvPr id="5155" name="Rectangle 30"/>
          <p:cNvSpPr>
            <a:spLocks noChangeArrowheads="1"/>
          </p:cNvSpPr>
          <p:nvPr/>
        </p:nvSpPr>
        <p:spPr bwMode="auto">
          <a:xfrm>
            <a:off x="361950" y="574675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 charset="0"/>
              </a:rPr>
              <a:t>d = diameter      </a:t>
            </a:r>
            <a:r>
              <a:rPr lang="el-GR" sz="2400" i="1" dirty="0">
                <a:solidFill>
                  <a:srgbClr val="FF0000"/>
                </a:solidFill>
                <a:latin typeface="Arial" charset="0"/>
              </a:rPr>
              <a:t>ω</a:t>
            </a:r>
            <a:r>
              <a:rPr lang="en-US" sz="2400" i="1" dirty="0">
                <a:solidFill>
                  <a:srgbClr val="FF0000"/>
                </a:solidFill>
                <a:latin typeface="Arial" charset="0"/>
              </a:rPr>
              <a:t> = angular velocity (speed)       </a:t>
            </a:r>
            <a:r>
              <a:rPr lang="en-US" sz="2400" i="1" dirty="0" smtClean="0">
                <a:solidFill>
                  <a:srgbClr val="FF0000"/>
                </a:solidFill>
                <a:latin typeface="Symbol" pitchFamily="18" charset="2"/>
              </a:rPr>
              <a:t>t </a:t>
            </a:r>
            <a:r>
              <a:rPr lang="en-US" sz="2400" i="1" dirty="0">
                <a:solidFill>
                  <a:srgbClr val="FF0000"/>
                </a:solidFill>
                <a:latin typeface="Arial" charset="0"/>
              </a:rPr>
              <a:t>= torque</a:t>
            </a:r>
          </a:p>
        </p:txBody>
      </p:sp>
      <p:sp>
        <p:nvSpPr>
          <p:cNvPr id="59433" name="Line 41"/>
          <p:cNvSpPr>
            <a:spLocks noChangeShapeType="1"/>
          </p:cNvSpPr>
          <p:nvPr/>
        </p:nvSpPr>
        <p:spPr bwMode="auto">
          <a:xfrm>
            <a:off x="1436688" y="3697288"/>
            <a:ext cx="0" cy="412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35" name="Line 43"/>
          <p:cNvSpPr>
            <a:spLocks noChangeShapeType="1"/>
          </p:cNvSpPr>
          <p:nvPr/>
        </p:nvSpPr>
        <p:spPr bwMode="auto">
          <a:xfrm>
            <a:off x="4197350" y="3656013"/>
            <a:ext cx="0" cy="412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36" name="Line 44"/>
          <p:cNvSpPr>
            <a:spLocks noChangeShapeType="1"/>
          </p:cNvSpPr>
          <p:nvPr/>
        </p:nvSpPr>
        <p:spPr bwMode="auto">
          <a:xfrm>
            <a:off x="2714625" y="3668713"/>
            <a:ext cx="0" cy="412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59" name="Text Box 46"/>
          <p:cNvSpPr txBox="1">
            <a:spLocks noChangeArrowheads="1"/>
          </p:cNvSpPr>
          <p:nvPr/>
        </p:nvSpPr>
        <p:spPr bwMode="auto">
          <a:xfrm rot="-5400000">
            <a:off x="7814469" y="1367631"/>
            <a:ext cx="561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out</a:t>
            </a:r>
          </a:p>
        </p:txBody>
      </p:sp>
      <p:sp>
        <p:nvSpPr>
          <p:cNvPr id="5160" name="Line 27"/>
          <p:cNvSpPr>
            <a:spLocks noChangeShapeType="1"/>
          </p:cNvSpPr>
          <p:nvPr/>
        </p:nvSpPr>
        <p:spPr bwMode="auto">
          <a:xfrm>
            <a:off x="4332288" y="1419225"/>
            <a:ext cx="0" cy="7429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61" name="Text Box 47"/>
          <p:cNvSpPr txBox="1">
            <a:spLocks noChangeArrowheads="1"/>
          </p:cNvSpPr>
          <p:nvPr/>
        </p:nvSpPr>
        <p:spPr bwMode="auto">
          <a:xfrm rot="-5400000">
            <a:off x="4193382" y="1462881"/>
            <a:ext cx="571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in</a:t>
            </a:r>
          </a:p>
        </p:txBody>
      </p:sp>
      <p:graphicFrame>
        <p:nvGraphicFramePr>
          <p:cNvPr id="59448" name="Object 3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670300" y="4156075"/>
          <a:ext cx="1565275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Equation" r:id="rId10" imgW="710891" imgH="583947" progId="Equation.3">
                  <p:embed/>
                </p:oleObj>
              </mc:Choice>
              <mc:Fallback>
                <p:oleObj name="Equation" r:id="rId10" imgW="710891" imgH="583947" progId="Equation.3">
                  <p:embed/>
                  <p:pic>
                    <p:nvPicPr>
                      <p:cNvPr id="0" name="Picture 3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4156075"/>
                        <a:ext cx="1565275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4267200" y="4191000"/>
            <a:ext cx="942975" cy="923925"/>
            <a:chOff x="2688" y="2640"/>
            <a:chExt cx="594" cy="582"/>
          </a:xfrm>
        </p:grpSpPr>
        <p:sp>
          <p:nvSpPr>
            <p:cNvPr id="5170" name="Line 60"/>
            <p:cNvSpPr>
              <a:spLocks noChangeShapeType="1"/>
            </p:cNvSpPr>
            <p:nvPr/>
          </p:nvSpPr>
          <p:spPr bwMode="auto">
            <a:xfrm>
              <a:off x="2688" y="2640"/>
              <a:ext cx="55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1" name="Line 61"/>
            <p:cNvSpPr>
              <a:spLocks noChangeShapeType="1"/>
            </p:cNvSpPr>
            <p:nvPr/>
          </p:nvSpPr>
          <p:spPr bwMode="auto">
            <a:xfrm>
              <a:off x="2730" y="3060"/>
              <a:ext cx="552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2647950" y="4267200"/>
            <a:ext cx="628650" cy="866775"/>
            <a:chOff x="1668" y="2688"/>
            <a:chExt cx="396" cy="546"/>
          </a:xfrm>
        </p:grpSpPr>
        <p:sp>
          <p:nvSpPr>
            <p:cNvPr id="5168" name="Line 62"/>
            <p:cNvSpPr>
              <a:spLocks noChangeShapeType="1"/>
            </p:cNvSpPr>
            <p:nvPr/>
          </p:nvSpPr>
          <p:spPr bwMode="auto">
            <a:xfrm>
              <a:off x="1680" y="2688"/>
              <a:ext cx="288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Line 63"/>
            <p:cNvSpPr>
              <a:spLocks noChangeShapeType="1"/>
            </p:cNvSpPr>
            <p:nvPr/>
          </p:nvSpPr>
          <p:spPr bwMode="auto">
            <a:xfrm>
              <a:off x="1668" y="3000"/>
              <a:ext cx="396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56" name="Line 64"/>
          <p:cNvSpPr>
            <a:spLocks noChangeShapeType="1"/>
          </p:cNvSpPr>
          <p:nvPr/>
        </p:nvSpPr>
        <p:spPr bwMode="auto">
          <a:xfrm flipH="1" flipV="1">
            <a:off x="1511300" y="4343400"/>
            <a:ext cx="17145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57" name="Line 65"/>
          <p:cNvSpPr>
            <a:spLocks noChangeShapeType="1"/>
          </p:cNvSpPr>
          <p:nvPr/>
        </p:nvSpPr>
        <p:spPr bwMode="auto">
          <a:xfrm flipH="1" flipV="1">
            <a:off x="1498600" y="4756150"/>
            <a:ext cx="219075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6" name="Text Box 31"/>
          <p:cNvSpPr txBox="1">
            <a:spLocks noChangeArrowheads="1"/>
          </p:cNvSpPr>
          <p:nvPr/>
        </p:nvSpPr>
        <p:spPr bwMode="auto">
          <a:xfrm rot="-5400000">
            <a:off x="3725069" y="1500981"/>
            <a:ext cx="75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2in.</a:t>
            </a:r>
          </a:p>
        </p:txBody>
      </p:sp>
      <p:pic>
        <p:nvPicPr>
          <p:cNvPr id="5167" name="Picture 7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65688" y="544513"/>
            <a:ext cx="39719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33" grpId="0" animBg="1"/>
      <p:bldP spid="59435" grpId="0" animBg="1"/>
      <p:bldP spid="59436" grpId="0" animBg="1"/>
      <p:bldP spid="59456" grpId="0" animBg="1"/>
      <p:bldP spid="594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836613"/>
          </a:xfrm>
        </p:spPr>
        <p:txBody>
          <a:bodyPr anchor="t"/>
          <a:lstStyle/>
          <a:p>
            <a:pPr algn="l" eaLnBrk="1" hangingPunct="1"/>
            <a:r>
              <a:rPr lang="en-US" sz="4000" smtClean="0">
                <a:solidFill>
                  <a:srgbClr val="00386B"/>
                </a:solidFill>
              </a:rPr>
              <a:t>Gears, Pulleys, &amp; Sprockets</a:t>
            </a:r>
          </a:p>
        </p:txBody>
      </p:sp>
      <p:sp>
        <p:nvSpPr>
          <p:cNvPr id="3481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4525" y="936625"/>
            <a:ext cx="8148638" cy="9969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en-US" dirty="0" smtClean="0"/>
              <a:t>These three power train elements transfer energy through rotary motion. </a:t>
            </a:r>
          </a:p>
        </p:txBody>
      </p:sp>
      <p:pic>
        <p:nvPicPr>
          <p:cNvPr id="3481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450" y="4335463"/>
            <a:ext cx="3011488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4188" y="4310063"/>
            <a:ext cx="1954212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76625" y="4332288"/>
            <a:ext cx="32258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941388" y="1978025"/>
            <a:ext cx="782478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386B"/>
                </a:solidFill>
                <a:latin typeface="Arial" charset="0"/>
              </a:rPr>
              <a:t>Change the speed of rotation</a:t>
            </a:r>
          </a:p>
          <a:p>
            <a:r>
              <a:rPr lang="en-US" sz="3200">
                <a:solidFill>
                  <a:srgbClr val="00386B"/>
                </a:solidFill>
                <a:latin typeface="Arial" charset="0"/>
              </a:rPr>
              <a:t>Change the direction of rotation</a:t>
            </a:r>
          </a:p>
          <a:p>
            <a:r>
              <a:rPr lang="en-US" sz="3200">
                <a:solidFill>
                  <a:srgbClr val="00386B"/>
                </a:solidFill>
                <a:latin typeface="Arial" charset="0"/>
              </a:rPr>
              <a:t>Change the amount of torque available to do work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7" name="Line 19"/>
          <p:cNvSpPr>
            <a:spLocks noChangeShapeType="1"/>
          </p:cNvSpPr>
          <p:nvPr/>
        </p:nvSpPr>
        <p:spPr bwMode="auto">
          <a:xfrm flipH="1" flipV="1">
            <a:off x="4235450" y="2124075"/>
            <a:ext cx="3132138" cy="4000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 flipV="1">
            <a:off x="4208463" y="817563"/>
            <a:ext cx="3235325" cy="69691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6" name="Rectangle 10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7448550" cy="809625"/>
          </a:xfrm>
        </p:spPr>
        <p:txBody>
          <a:bodyPr anchor="t"/>
          <a:lstStyle/>
          <a:p>
            <a:pPr algn="l" eaLnBrk="1" hangingPunct="1"/>
            <a:r>
              <a:rPr lang="en-US" sz="4000" smtClean="0">
                <a:solidFill>
                  <a:srgbClr val="00386B"/>
                </a:solidFill>
              </a:rPr>
              <a:t>Sprocket and Chain Systems</a:t>
            </a:r>
          </a:p>
        </p:txBody>
      </p:sp>
      <p:graphicFrame>
        <p:nvGraphicFramePr>
          <p:cNvPr id="63511" name="Object 5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863850" y="3133725"/>
          <a:ext cx="336073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4" name="Equation" r:id="rId4" imgW="1548728" imgH="431613" progId="Equation.DSMT4">
                  <p:embed/>
                </p:oleObj>
              </mc:Choice>
              <mc:Fallback>
                <p:oleObj name="Equation" r:id="rId4" imgW="1548728" imgH="431613" progId="Equation.DSMT4">
                  <p:embed/>
                  <p:pic>
                    <p:nvPicPr>
                      <p:cNvPr id="0" name="Picture 5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3133725"/>
                        <a:ext cx="336073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15" name="Object 5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021013" y="4603750"/>
          <a:ext cx="3984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" name="Equation" r:id="rId6" imgW="228501" imgH="393529" progId="Equation.3">
                  <p:embed/>
                </p:oleObj>
              </mc:Choice>
              <mc:Fallback>
                <p:oleObj name="Equation" r:id="rId6" imgW="228501" imgH="393529" progId="Equation.3">
                  <p:embed/>
                  <p:pic>
                    <p:nvPicPr>
                      <p:cNvPr id="0" name="Picture 5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1013" y="4603750"/>
                        <a:ext cx="39846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17" name="Object 5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825875" y="4656138"/>
          <a:ext cx="520700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6" name="Equation" r:id="rId8" imgW="380835" imgH="393529" progId="Equation.3">
                  <p:embed/>
                </p:oleObj>
              </mc:Choice>
              <mc:Fallback>
                <p:oleObj name="Equation" r:id="rId8" imgW="380835" imgH="393529" progId="Equation.3">
                  <p:embed/>
                  <p:pic>
                    <p:nvPicPr>
                      <p:cNvPr id="0" name="Picture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75" y="4656138"/>
                        <a:ext cx="520700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07" name="Oval 11"/>
          <p:cNvSpPr>
            <a:spLocks noChangeArrowheads="1"/>
          </p:cNvSpPr>
          <p:nvPr/>
        </p:nvSpPr>
        <p:spPr bwMode="auto">
          <a:xfrm>
            <a:off x="4103688" y="1733550"/>
            <a:ext cx="150812" cy="15081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just"/>
            <a:endParaRPr lang="en-US">
              <a:latin typeface="Arial" charset="0"/>
            </a:endParaRPr>
          </a:p>
        </p:txBody>
      </p:sp>
      <p:sp>
        <p:nvSpPr>
          <p:cNvPr id="6208" name="Oval 12"/>
          <p:cNvSpPr>
            <a:spLocks noChangeArrowheads="1"/>
          </p:cNvSpPr>
          <p:nvPr/>
        </p:nvSpPr>
        <p:spPr bwMode="auto">
          <a:xfrm>
            <a:off x="7513638" y="1609725"/>
            <a:ext cx="150812" cy="15081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just"/>
            <a:endParaRPr lang="en-US">
              <a:latin typeface="Arial" charset="0"/>
            </a:endParaRPr>
          </a:p>
        </p:txBody>
      </p:sp>
      <p:pic>
        <p:nvPicPr>
          <p:cNvPr id="6209" name="Picture 18" descr="Image:Chain.gif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9938" y="1008063"/>
            <a:ext cx="20161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10" name="AutoShape 21"/>
          <p:cNvSpPr>
            <a:spLocks noChangeArrowheads="1"/>
          </p:cNvSpPr>
          <p:nvPr/>
        </p:nvSpPr>
        <p:spPr bwMode="auto">
          <a:xfrm rot="5400000">
            <a:off x="3763963" y="1392238"/>
            <a:ext cx="833437" cy="8334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948 w 21600"/>
              <a:gd name="T13" fmla="*/ 0 h 21600"/>
              <a:gd name="T14" fmla="*/ 20652 w 21600"/>
              <a:gd name="T15" fmla="*/ 702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472" y="5209"/>
                </a:moveTo>
                <a:cubicBezTo>
                  <a:pt x="5215" y="2923"/>
                  <a:pt x="7925" y="1582"/>
                  <a:pt x="10800" y="1583"/>
                </a:cubicBezTo>
                <a:cubicBezTo>
                  <a:pt x="13674" y="1583"/>
                  <a:pt x="16384" y="2923"/>
                  <a:pt x="18127" y="5209"/>
                </a:cubicBezTo>
                <a:lnTo>
                  <a:pt x="19386" y="4248"/>
                </a:lnTo>
                <a:cubicBezTo>
                  <a:pt x="17343" y="1571"/>
                  <a:pt x="14168" y="-1"/>
                  <a:pt x="10799" y="0"/>
                </a:cubicBezTo>
                <a:cubicBezTo>
                  <a:pt x="7431" y="0"/>
                  <a:pt x="4256" y="1571"/>
                  <a:pt x="2213" y="4248"/>
                </a:cubicBezTo>
                <a:lnTo>
                  <a:pt x="3472" y="520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1" name="AutoShape 22"/>
          <p:cNvSpPr>
            <a:spLocks noChangeArrowheads="1"/>
          </p:cNvSpPr>
          <p:nvPr/>
        </p:nvSpPr>
        <p:spPr bwMode="auto">
          <a:xfrm rot="-5575459">
            <a:off x="6638131" y="635794"/>
            <a:ext cx="2058988" cy="20637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3 w 21600"/>
              <a:gd name="T13" fmla="*/ 0 h 21600"/>
              <a:gd name="T14" fmla="*/ 21317 w 21600"/>
              <a:gd name="T15" fmla="*/ 96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242" y="8454"/>
                </a:moveTo>
                <a:cubicBezTo>
                  <a:pt x="7120" y="6746"/>
                  <a:pt x="8879" y="5673"/>
                  <a:pt x="10800" y="5674"/>
                </a:cubicBezTo>
                <a:cubicBezTo>
                  <a:pt x="12720" y="5674"/>
                  <a:pt x="14479" y="6746"/>
                  <a:pt x="15357" y="8454"/>
                </a:cubicBezTo>
                <a:lnTo>
                  <a:pt x="20402" y="5857"/>
                </a:lnTo>
                <a:cubicBezTo>
                  <a:pt x="18551" y="2260"/>
                  <a:pt x="14845" y="-1"/>
                  <a:pt x="10799" y="0"/>
                </a:cubicBezTo>
                <a:cubicBezTo>
                  <a:pt x="6754" y="0"/>
                  <a:pt x="3048" y="2260"/>
                  <a:pt x="1197" y="5857"/>
                </a:cubicBezTo>
                <a:lnTo>
                  <a:pt x="6242" y="845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2" name="Rectangle 25"/>
          <p:cNvSpPr>
            <a:spLocks noChangeArrowheads="1"/>
          </p:cNvSpPr>
          <p:nvPr/>
        </p:nvSpPr>
        <p:spPr bwMode="auto">
          <a:xfrm>
            <a:off x="142875" y="5857875"/>
            <a:ext cx="887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FF0000"/>
                </a:solidFill>
                <a:latin typeface="Arial" charset="0"/>
              </a:rPr>
              <a:t>n = number of teeth       d = diameter      </a:t>
            </a:r>
            <a:r>
              <a:rPr lang="el-GR" i="1">
                <a:solidFill>
                  <a:srgbClr val="FF0000"/>
                </a:solidFill>
                <a:latin typeface="Arial" charset="0"/>
              </a:rPr>
              <a:t>ω</a:t>
            </a:r>
            <a:r>
              <a:rPr lang="en-US" i="1">
                <a:solidFill>
                  <a:srgbClr val="FF0000"/>
                </a:solidFill>
                <a:latin typeface="Arial" charset="0"/>
              </a:rPr>
              <a:t> = angular velocity (speed)       </a:t>
            </a:r>
            <a:r>
              <a:rPr lang="el-GR" i="1">
                <a:solidFill>
                  <a:srgbClr val="FF0000"/>
                </a:solidFill>
                <a:latin typeface="Arial" charset="0"/>
              </a:rPr>
              <a:t>τ</a:t>
            </a:r>
            <a:r>
              <a:rPr lang="en-US" i="1">
                <a:solidFill>
                  <a:srgbClr val="FF0000"/>
                </a:solidFill>
                <a:latin typeface="Arial" charset="0"/>
              </a:rPr>
              <a:t> = torque</a:t>
            </a:r>
          </a:p>
        </p:txBody>
      </p:sp>
      <p:sp>
        <p:nvSpPr>
          <p:cNvPr id="6213" name="Line 32"/>
          <p:cNvSpPr>
            <a:spLocks noChangeShapeType="1"/>
          </p:cNvSpPr>
          <p:nvPr/>
        </p:nvSpPr>
        <p:spPr bwMode="auto">
          <a:xfrm flipV="1">
            <a:off x="3800475" y="1800225"/>
            <a:ext cx="742950" cy="9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6672263" y="731838"/>
            <a:ext cx="1870075" cy="1868487"/>
            <a:chOff x="4203" y="461"/>
            <a:chExt cx="1178" cy="1177"/>
          </a:xfrm>
        </p:grpSpPr>
        <p:grpSp>
          <p:nvGrpSpPr>
            <p:cNvPr id="6241" name="Group 4"/>
            <p:cNvGrpSpPr>
              <a:grpSpLocks/>
            </p:cNvGrpSpPr>
            <p:nvPr/>
          </p:nvGrpSpPr>
          <p:grpSpPr bwMode="auto">
            <a:xfrm>
              <a:off x="4203" y="461"/>
              <a:ext cx="1178" cy="1177"/>
              <a:chOff x="3287" y="997"/>
              <a:chExt cx="1178" cy="1177"/>
            </a:xfrm>
          </p:grpSpPr>
          <p:sp>
            <p:nvSpPr>
              <p:cNvPr id="6245" name="Oval 5"/>
              <p:cNvSpPr>
                <a:spLocks noChangeArrowheads="1"/>
              </p:cNvSpPr>
              <p:nvPr/>
            </p:nvSpPr>
            <p:spPr bwMode="auto">
              <a:xfrm>
                <a:off x="3287" y="997"/>
                <a:ext cx="1178" cy="1177"/>
              </a:xfrm>
              <a:prstGeom prst="ellipse">
                <a:avLst/>
              </a:prstGeom>
              <a:solidFill>
                <a:srgbClr val="0000FF"/>
              </a:solidFill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>
                  <a:latin typeface="Arial" charset="0"/>
                </a:endParaRPr>
              </a:p>
            </p:txBody>
          </p:sp>
          <p:sp>
            <p:nvSpPr>
              <p:cNvPr id="6246" name="Oval 6"/>
              <p:cNvSpPr>
                <a:spLocks noChangeArrowheads="1"/>
              </p:cNvSpPr>
              <p:nvPr/>
            </p:nvSpPr>
            <p:spPr bwMode="auto">
              <a:xfrm>
                <a:off x="3439" y="1909"/>
                <a:ext cx="95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6242" name="Line 31"/>
            <p:cNvSpPr>
              <a:spLocks noChangeShapeType="1"/>
            </p:cNvSpPr>
            <p:nvPr/>
          </p:nvSpPr>
          <p:spPr bwMode="auto">
            <a:xfrm>
              <a:off x="4212" y="1050"/>
              <a:ext cx="116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3" name="Text Box 33"/>
            <p:cNvSpPr txBox="1">
              <a:spLocks noChangeArrowheads="1"/>
            </p:cNvSpPr>
            <p:nvPr/>
          </p:nvSpPr>
          <p:spPr bwMode="auto">
            <a:xfrm>
              <a:off x="4740" y="870"/>
              <a:ext cx="3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charset="0"/>
                </a:rPr>
                <a:t>3in.</a:t>
              </a:r>
            </a:p>
          </p:txBody>
        </p:sp>
        <p:sp>
          <p:nvSpPr>
            <p:cNvPr id="6244" name="Text Box 35"/>
            <p:cNvSpPr txBox="1">
              <a:spLocks noChangeArrowheads="1"/>
            </p:cNvSpPr>
            <p:nvPr/>
          </p:nvSpPr>
          <p:spPr bwMode="auto">
            <a:xfrm>
              <a:off x="4590" y="1176"/>
              <a:ext cx="3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charset="0"/>
                </a:rPr>
                <a:t>out</a:t>
              </a: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3762375" y="1430338"/>
            <a:ext cx="885825" cy="757237"/>
            <a:chOff x="2370" y="901"/>
            <a:chExt cx="558" cy="477"/>
          </a:xfrm>
        </p:grpSpPr>
        <p:grpSp>
          <p:nvGrpSpPr>
            <p:cNvPr id="6234" name="Group 40"/>
            <p:cNvGrpSpPr>
              <a:grpSpLocks/>
            </p:cNvGrpSpPr>
            <p:nvPr/>
          </p:nvGrpSpPr>
          <p:grpSpPr bwMode="auto">
            <a:xfrm>
              <a:off x="2394" y="901"/>
              <a:ext cx="534" cy="477"/>
              <a:chOff x="2394" y="901"/>
              <a:chExt cx="534" cy="477"/>
            </a:xfrm>
          </p:grpSpPr>
          <p:grpSp>
            <p:nvGrpSpPr>
              <p:cNvPr id="6236" name="Group 7"/>
              <p:cNvGrpSpPr>
                <a:grpSpLocks/>
              </p:cNvGrpSpPr>
              <p:nvPr/>
            </p:nvGrpSpPr>
            <p:grpSpPr bwMode="auto">
              <a:xfrm>
                <a:off x="2394" y="901"/>
                <a:ext cx="477" cy="477"/>
                <a:chOff x="1478" y="1437"/>
                <a:chExt cx="477" cy="477"/>
              </a:xfrm>
            </p:grpSpPr>
            <p:sp>
              <p:nvSpPr>
                <p:cNvPr id="6239" name="Oval 8"/>
                <p:cNvSpPr>
                  <a:spLocks noChangeArrowheads="1"/>
                </p:cNvSpPr>
                <p:nvPr/>
              </p:nvSpPr>
              <p:spPr bwMode="auto">
                <a:xfrm>
                  <a:off x="1478" y="1437"/>
                  <a:ext cx="477" cy="477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6240" name="Oval 9"/>
                <p:cNvSpPr>
                  <a:spLocks noChangeArrowheads="1"/>
                </p:cNvSpPr>
                <p:nvPr/>
              </p:nvSpPr>
              <p:spPr bwMode="auto">
                <a:xfrm>
                  <a:off x="1661" y="1440"/>
                  <a:ext cx="96" cy="95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just"/>
                  <a:endParaRPr lang="en-US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6237" name="Text Box 34"/>
              <p:cNvSpPr txBox="1">
                <a:spLocks noChangeArrowheads="1"/>
              </p:cNvSpPr>
              <p:nvPr/>
            </p:nvSpPr>
            <p:spPr bwMode="auto">
              <a:xfrm>
                <a:off x="2448" y="936"/>
                <a:ext cx="4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  <a:latin typeface="Arial" charset="0"/>
                  </a:rPr>
                  <a:t>1.5in.</a:t>
                </a:r>
              </a:p>
            </p:txBody>
          </p:sp>
          <p:sp>
            <p:nvSpPr>
              <p:cNvPr id="6238" name="Text Box 36"/>
              <p:cNvSpPr txBox="1">
                <a:spLocks noChangeArrowheads="1"/>
              </p:cNvSpPr>
              <p:nvPr/>
            </p:nvSpPr>
            <p:spPr bwMode="auto">
              <a:xfrm>
                <a:off x="2508" y="1140"/>
                <a:ext cx="28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  <a:latin typeface="Arial" charset="0"/>
                  </a:rPr>
                  <a:t>in</a:t>
                </a:r>
              </a:p>
            </p:txBody>
          </p:sp>
        </p:grpSp>
        <p:sp>
          <p:nvSpPr>
            <p:cNvPr id="6235" name="Line 41"/>
            <p:cNvSpPr>
              <a:spLocks noChangeShapeType="1"/>
            </p:cNvSpPr>
            <p:nvPr/>
          </p:nvSpPr>
          <p:spPr bwMode="auto">
            <a:xfrm flipH="1">
              <a:off x="2370" y="1146"/>
              <a:ext cx="49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16" name="Arc 43"/>
          <p:cNvSpPr>
            <a:spLocks/>
          </p:cNvSpPr>
          <p:nvPr/>
        </p:nvSpPr>
        <p:spPr bwMode="auto">
          <a:xfrm>
            <a:off x="7646988" y="542925"/>
            <a:ext cx="1001712" cy="857250"/>
          </a:xfrm>
          <a:custGeom>
            <a:avLst/>
            <a:gdLst>
              <a:gd name="T0" fmla="*/ 0 w 23671"/>
              <a:gd name="T1" fmla="*/ 2147483647 h 21600"/>
              <a:gd name="T2" fmla="*/ 2147483647 w 23671"/>
              <a:gd name="T3" fmla="*/ 2147483647 h 21600"/>
              <a:gd name="T4" fmla="*/ 2147483647 w 23671"/>
              <a:gd name="T5" fmla="*/ 2147483647 h 21600"/>
              <a:gd name="T6" fmla="*/ 0 60000 65536"/>
              <a:gd name="T7" fmla="*/ 0 60000 65536"/>
              <a:gd name="T8" fmla="*/ 0 60000 65536"/>
              <a:gd name="T9" fmla="*/ 0 w 23671"/>
              <a:gd name="T10" fmla="*/ 0 h 21600"/>
              <a:gd name="T11" fmla="*/ 23671 w 2367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71" h="21600" fill="none" extrusionOk="0">
                <a:moveTo>
                  <a:pt x="-1" y="99"/>
                </a:moveTo>
                <a:cubicBezTo>
                  <a:pt x="688" y="33"/>
                  <a:pt x="1380" y="-1"/>
                  <a:pt x="2072" y="0"/>
                </a:cubicBezTo>
                <a:cubicBezTo>
                  <a:pt x="13923" y="0"/>
                  <a:pt x="23561" y="9549"/>
                  <a:pt x="23671" y="21399"/>
                </a:cubicBezTo>
              </a:path>
              <a:path w="23671" h="21600" stroke="0" extrusionOk="0">
                <a:moveTo>
                  <a:pt x="-1" y="99"/>
                </a:moveTo>
                <a:cubicBezTo>
                  <a:pt x="688" y="33"/>
                  <a:pt x="1380" y="-1"/>
                  <a:pt x="2072" y="0"/>
                </a:cubicBezTo>
                <a:cubicBezTo>
                  <a:pt x="13923" y="0"/>
                  <a:pt x="23561" y="9549"/>
                  <a:pt x="23671" y="21399"/>
                </a:cubicBezTo>
                <a:lnTo>
                  <a:pt x="2072" y="21600"/>
                </a:lnTo>
                <a:lnTo>
                  <a:pt x="-1" y="99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7" name="Arc 44"/>
          <p:cNvSpPr>
            <a:spLocks/>
          </p:cNvSpPr>
          <p:nvPr/>
        </p:nvSpPr>
        <p:spPr bwMode="auto">
          <a:xfrm flipH="1">
            <a:off x="3657600" y="1323975"/>
            <a:ext cx="438150" cy="5143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8" name="WordArt 45"/>
          <p:cNvSpPr>
            <a:spLocks noChangeArrowheads="1" noChangeShapeType="1" noTextEdit="1"/>
          </p:cNvSpPr>
          <p:nvPr/>
        </p:nvSpPr>
        <p:spPr bwMode="auto">
          <a:xfrm rot="-3048606">
            <a:off x="3405187" y="1343026"/>
            <a:ext cx="523875" cy="2095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90rpm</a:t>
            </a:r>
          </a:p>
        </p:txBody>
      </p:sp>
      <p:sp>
        <p:nvSpPr>
          <p:cNvPr id="6219" name="WordArt 46"/>
          <p:cNvSpPr>
            <a:spLocks noChangeArrowheads="1" noChangeShapeType="1" noTextEdit="1"/>
          </p:cNvSpPr>
          <p:nvPr/>
        </p:nvSpPr>
        <p:spPr bwMode="auto">
          <a:xfrm rot="1832581">
            <a:off x="7924800" y="485775"/>
            <a:ext cx="666750" cy="304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45rpm</a:t>
            </a:r>
          </a:p>
        </p:txBody>
      </p:sp>
      <p:sp>
        <p:nvSpPr>
          <p:cNvPr id="6220" name="WordArt 48"/>
          <p:cNvSpPr>
            <a:spLocks noChangeArrowheads="1" noChangeShapeType="1" noTextEdit="1"/>
          </p:cNvSpPr>
          <p:nvPr/>
        </p:nvSpPr>
        <p:spPr bwMode="auto">
          <a:xfrm rot="1808483">
            <a:off x="4137025" y="1343025"/>
            <a:ext cx="609600" cy="2889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60 ft-lb</a:t>
            </a:r>
          </a:p>
        </p:txBody>
      </p:sp>
      <p:sp>
        <p:nvSpPr>
          <p:cNvPr id="6221" name="WordArt 49"/>
          <p:cNvSpPr>
            <a:spLocks noChangeArrowheads="1" noChangeShapeType="1" noTextEdit="1"/>
          </p:cNvSpPr>
          <p:nvPr/>
        </p:nvSpPr>
        <p:spPr bwMode="auto">
          <a:xfrm rot="5838391">
            <a:off x="8210550" y="1685925"/>
            <a:ext cx="723900" cy="228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120 ft-lb</a:t>
            </a:r>
          </a:p>
        </p:txBody>
      </p:sp>
      <p:graphicFrame>
        <p:nvGraphicFramePr>
          <p:cNvPr id="63538" name="Object 58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632325" y="4567238"/>
          <a:ext cx="8413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" name="Equation" r:id="rId12" imgW="469900" imgH="419100" progId="Equation.3">
                  <p:embed/>
                </p:oleObj>
              </mc:Choice>
              <mc:Fallback>
                <p:oleObj name="Equation" r:id="rId12" imgW="469900" imgH="419100" progId="Equation.3">
                  <p:embed/>
                  <p:pic>
                    <p:nvPicPr>
                      <p:cNvPr id="0" name="Picture 5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4567238"/>
                        <a:ext cx="84137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40" name="Object 59"/>
          <p:cNvGraphicFramePr>
            <a:graphicFrameLocks noChangeAspect="1"/>
          </p:cNvGraphicFramePr>
          <p:nvPr/>
        </p:nvGraphicFramePr>
        <p:xfrm>
          <a:off x="5489575" y="4572000"/>
          <a:ext cx="11271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8" name="Equation" r:id="rId14" imgW="660400" imgH="419100" progId="Equation.3">
                  <p:embed/>
                </p:oleObj>
              </mc:Choice>
              <mc:Fallback>
                <p:oleObj name="Equation" r:id="rId14" imgW="660400" imgH="419100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9575" y="4572000"/>
                        <a:ext cx="11271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41" name="Line 53"/>
          <p:cNvSpPr>
            <a:spLocks noChangeShapeType="1"/>
          </p:cNvSpPr>
          <p:nvPr/>
        </p:nvSpPr>
        <p:spPr bwMode="auto">
          <a:xfrm>
            <a:off x="3178175" y="4084638"/>
            <a:ext cx="0" cy="412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542" name="Line 54"/>
          <p:cNvSpPr>
            <a:spLocks noChangeShapeType="1"/>
          </p:cNvSpPr>
          <p:nvPr/>
        </p:nvSpPr>
        <p:spPr bwMode="auto">
          <a:xfrm>
            <a:off x="3987800" y="4075113"/>
            <a:ext cx="0" cy="412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543" name="Line 55"/>
          <p:cNvSpPr>
            <a:spLocks noChangeShapeType="1"/>
          </p:cNvSpPr>
          <p:nvPr/>
        </p:nvSpPr>
        <p:spPr bwMode="auto">
          <a:xfrm>
            <a:off x="5073650" y="4075113"/>
            <a:ext cx="0" cy="412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544" name="Line 56"/>
          <p:cNvSpPr>
            <a:spLocks noChangeShapeType="1"/>
          </p:cNvSpPr>
          <p:nvPr/>
        </p:nvSpPr>
        <p:spPr bwMode="auto">
          <a:xfrm>
            <a:off x="5921375" y="4037013"/>
            <a:ext cx="0" cy="412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915025" y="4629150"/>
            <a:ext cx="666750" cy="619125"/>
            <a:chOff x="3726" y="2916"/>
            <a:chExt cx="420" cy="390"/>
          </a:xfrm>
        </p:grpSpPr>
        <p:sp>
          <p:nvSpPr>
            <p:cNvPr id="6232" name="Line 57"/>
            <p:cNvSpPr>
              <a:spLocks noChangeShapeType="1"/>
            </p:cNvSpPr>
            <p:nvPr/>
          </p:nvSpPr>
          <p:spPr bwMode="auto">
            <a:xfrm flipV="1">
              <a:off x="3756" y="2916"/>
              <a:ext cx="39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3" name="Line 58"/>
            <p:cNvSpPr>
              <a:spLocks noChangeShapeType="1"/>
            </p:cNvSpPr>
            <p:nvPr/>
          </p:nvSpPr>
          <p:spPr bwMode="auto">
            <a:xfrm flipV="1">
              <a:off x="3726" y="3132"/>
              <a:ext cx="372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4972050" y="4648200"/>
            <a:ext cx="523875" cy="638175"/>
            <a:chOff x="3132" y="2928"/>
            <a:chExt cx="330" cy="402"/>
          </a:xfrm>
        </p:grpSpPr>
        <p:sp>
          <p:nvSpPr>
            <p:cNvPr id="6230" name="Line 60"/>
            <p:cNvSpPr>
              <a:spLocks noChangeShapeType="1"/>
            </p:cNvSpPr>
            <p:nvPr/>
          </p:nvSpPr>
          <p:spPr bwMode="auto">
            <a:xfrm flipV="1">
              <a:off x="3132" y="2928"/>
              <a:ext cx="33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1" name="Line 61"/>
            <p:cNvSpPr>
              <a:spLocks noChangeShapeType="1"/>
            </p:cNvSpPr>
            <p:nvPr/>
          </p:nvSpPr>
          <p:spPr bwMode="auto">
            <a:xfrm flipV="1">
              <a:off x="3132" y="3150"/>
              <a:ext cx="276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51" name="Line 63"/>
          <p:cNvSpPr>
            <a:spLocks noChangeShapeType="1"/>
          </p:cNvSpPr>
          <p:nvPr/>
        </p:nvSpPr>
        <p:spPr bwMode="auto">
          <a:xfrm flipH="1">
            <a:off x="4076700" y="4765675"/>
            <a:ext cx="176213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52" name="Line 64"/>
          <p:cNvSpPr>
            <a:spLocks noChangeShapeType="1"/>
          </p:cNvSpPr>
          <p:nvPr/>
        </p:nvSpPr>
        <p:spPr bwMode="auto">
          <a:xfrm flipH="1">
            <a:off x="4146550" y="5083175"/>
            <a:ext cx="153988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7 0.00671 L -2.22222E-6 4.07407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4 0.00394 L 4.72222E-6 0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-2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7" grpId="0" animBg="1"/>
      <p:bldP spid="63501" grpId="0" animBg="1"/>
      <p:bldP spid="63541" grpId="0" animBg="1"/>
      <p:bldP spid="63542" grpId="0" animBg="1"/>
      <p:bldP spid="63543" grpId="0" animBg="1"/>
      <p:bldP spid="63544" grpId="0" animBg="1"/>
      <p:bldP spid="63551" grpId="0" animBg="1"/>
      <p:bldP spid="635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7" name="Group 3"/>
          <p:cNvGraphicFramePr>
            <a:graphicFrameLocks noGrp="1"/>
          </p:cNvGraphicFramePr>
          <p:nvPr/>
        </p:nvGraphicFramePr>
        <p:xfrm>
          <a:off x="457200" y="1828800"/>
          <a:ext cx="8229600" cy="3733800"/>
        </p:xfrm>
        <a:graphic>
          <a:graphicData uri="http://schemas.openxmlformats.org/drawingml/2006/table">
            <a:tbl>
              <a:tblPr/>
              <a:tblGrid>
                <a:gridCol w="2424113"/>
                <a:gridCol w="3135312"/>
                <a:gridCol w="2670175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Pulley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Sprocket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Method of Transmitting Force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Advantages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Quiet, no lubrication needed, inexpensive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slip, greater strength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Disadvantages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 slip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Higher cost, needs lubrication, noisy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1639" name="Text Box 25"/>
          <p:cNvSpPr txBox="1">
            <a:spLocks noChangeArrowheads="1"/>
          </p:cNvSpPr>
          <p:nvPr/>
        </p:nvSpPr>
        <p:spPr bwMode="auto">
          <a:xfrm>
            <a:off x="1050925" y="58277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11640" name="Rectangle 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 anchor="t"/>
          <a:lstStyle/>
          <a:p>
            <a:pPr algn="l" eaLnBrk="1" hangingPunct="1"/>
            <a:r>
              <a:rPr lang="en-US" sz="4000" smtClean="0">
                <a:solidFill>
                  <a:srgbClr val="00386B"/>
                </a:solidFill>
              </a:rPr>
              <a:t>Comparing Pulleys and Sprockets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 anchor="t"/>
          <a:lstStyle/>
          <a:p>
            <a:pPr algn="l" eaLnBrk="1" hangingPunct="1"/>
            <a:r>
              <a:rPr lang="en-US" sz="4000" smtClean="0">
                <a:solidFill>
                  <a:srgbClr val="00386B"/>
                </a:solidFill>
              </a:rPr>
              <a:t>Image Resources</a:t>
            </a:r>
          </a:p>
        </p:txBody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sz="2000" smtClean="0"/>
              <a:t>Microsoft, Inc. (2008). </a:t>
            </a:r>
            <a:r>
              <a:rPr lang="en-US" sz="2000" i="1" smtClean="0"/>
              <a:t>Clip art. </a:t>
            </a:r>
            <a:r>
              <a:rPr lang="en-US" sz="2000" smtClean="0"/>
              <a:t>Retrieved January 15, 2008, from 	http://office.microsoft.com/en-us/clipart/default.aspx</a:t>
            </a:r>
          </a:p>
          <a:p>
            <a:pPr eaLnBrk="1" hangingPunct="1">
              <a:buFontTx/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title"/>
          </p:nvPr>
        </p:nvSpPr>
        <p:spPr>
          <a:xfrm>
            <a:off x="9525" y="6350"/>
            <a:ext cx="8229600" cy="1143000"/>
          </a:xfrm>
        </p:spPr>
        <p:txBody>
          <a:bodyPr anchor="t"/>
          <a:lstStyle/>
          <a:p>
            <a:pPr algn="l" eaLnBrk="1" hangingPunct="1"/>
            <a:r>
              <a:rPr lang="en-US" sz="4000" smtClean="0">
                <a:solidFill>
                  <a:srgbClr val="00386B"/>
                </a:solidFill>
              </a:rPr>
              <a:t>Gears</a:t>
            </a:r>
          </a:p>
        </p:txBody>
      </p:sp>
      <p:pic>
        <p:nvPicPr>
          <p:cNvPr id="36866" name="Picture 19" descr="j043261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5513" y="4989513"/>
            <a:ext cx="1868487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487363" y="2570163"/>
            <a:ext cx="83280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rial" charset="0"/>
              </a:rPr>
              <a:t>A gear train is made when two or more gears are meshed</a:t>
            </a:r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506413" y="869950"/>
            <a:ext cx="83693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rial" charset="0"/>
              </a:rPr>
              <a:t>A gear train is a mechanism used for transmitting rotary motion and torque through interlocking teeth. </a:t>
            </a:r>
          </a:p>
        </p:txBody>
      </p:sp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433388" y="3794125"/>
            <a:ext cx="83264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rial" charset="0"/>
              </a:rPr>
              <a:t>Driver gear causes motion</a:t>
            </a:r>
          </a:p>
        </p:txBody>
      </p:sp>
      <p:sp>
        <p:nvSpPr>
          <p:cNvPr id="36870" name="Rectangle 8"/>
          <p:cNvSpPr>
            <a:spLocks noChangeArrowheads="1"/>
          </p:cNvSpPr>
          <p:nvPr/>
        </p:nvSpPr>
        <p:spPr bwMode="auto">
          <a:xfrm>
            <a:off x="427038" y="4592638"/>
            <a:ext cx="83264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rial" charset="0"/>
              </a:rPr>
              <a:t>Motion is transferred to the driven gear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079625" cy="815975"/>
          </a:xfrm>
        </p:spPr>
        <p:txBody>
          <a:bodyPr anchor="t"/>
          <a:lstStyle/>
          <a:p>
            <a:pPr algn="l" eaLnBrk="1" hangingPunct="1"/>
            <a:r>
              <a:rPr lang="en-US" sz="4000" smtClean="0">
                <a:solidFill>
                  <a:srgbClr val="00386B"/>
                </a:solidFill>
              </a:rPr>
              <a:t>Gears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68275" y="774700"/>
            <a:ext cx="4968875" cy="60833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800" smtClean="0"/>
              <a:t>	</a:t>
            </a:r>
            <a:r>
              <a:rPr lang="en-US" smtClean="0"/>
              <a:t>Mating gears always turn in opposite directions.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mtClean="0"/>
              <a:t>	An </a:t>
            </a:r>
            <a:r>
              <a:rPr lang="en-US" b="1" smtClean="0"/>
              <a:t>Idler Gear </a:t>
            </a:r>
            <a:r>
              <a:rPr lang="en-US" smtClean="0"/>
              <a:t>allows the driver and driven gears to rotate in the same direction.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mtClean="0"/>
              <a:t>	Mating gears always have the same size teeth (diametric pitch).</a:t>
            </a:r>
          </a:p>
        </p:txBody>
      </p:sp>
      <p:pic>
        <p:nvPicPr>
          <p:cNvPr id="38915" name="Picture 30" descr="GEAR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5150" y="1084263"/>
            <a:ext cx="28606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4" descr="GEAR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9563" y="3567113"/>
            <a:ext cx="3363912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079625" cy="815975"/>
          </a:xfrm>
        </p:spPr>
        <p:txBody>
          <a:bodyPr anchor="t"/>
          <a:lstStyle/>
          <a:p>
            <a:pPr algn="l" eaLnBrk="1" hangingPunct="1"/>
            <a:r>
              <a:rPr lang="en-US" sz="4000" smtClean="0">
                <a:solidFill>
                  <a:srgbClr val="00386B"/>
                </a:solidFill>
              </a:rPr>
              <a:t>Gears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30213" y="1204913"/>
            <a:ext cx="5273675" cy="36718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mtClean="0"/>
              <a:t>	The rpm of the larger gear is always slower than the rpm of the smaller gear.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mtClean="0"/>
              <a:t>	Gears locked together on the same shaft will always turn in the same direction and at the same rpm.</a:t>
            </a:r>
          </a:p>
        </p:txBody>
      </p:sp>
      <p:pic>
        <p:nvPicPr>
          <p:cNvPr id="40963" name="Picture 32" descr="GEAR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8500" y="1535113"/>
            <a:ext cx="3365500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 anchor="t"/>
          <a:lstStyle/>
          <a:p>
            <a:pPr algn="l" eaLnBrk="1" hangingPunct="1"/>
            <a:r>
              <a:rPr lang="en-US" sz="4000" smtClean="0">
                <a:solidFill>
                  <a:srgbClr val="00386B"/>
                </a:solidFill>
              </a:rPr>
              <a:t>Gear Ratios</a:t>
            </a:r>
          </a:p>
        </p:txBody>
      </p:sp>
      <p:sp>
        <p:nvSpPr>
          <p:cNvPr id="43010" name="Text Box 43"/>
          <p:cNvSpPr txBox="1">
            <a:spLocks noChangeArrowheads="1"/>
          </p:cNvSpPr>
          <p:nvPr/>
        </p:nvSpPr>
        <p:spPr bwMode="auto">
          <a:xfrm>
            <a:off x="384175" y="949325"/>
            <a:ext cx="7885113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Variables to know</a:t>
            </a:r>
            <a:endParaRPr lang="en-US"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2800">
                <a:latin typeface="Arial" charset="0"/>
              </a:rPr>
              <a:t>	 n  = number of teeth</a:t>
            </a:r>
          </a:p>
          <a:p>
            <a:pPr>
              <a:spcBef>
                <a:spcPct val="20000"/>
              </a:spcBef>
            </a:pPr>
            <a:r>
              <a:rPr lang="en-US" sz="2800">
                <a:latin typeface="Arial" charset="0"/>
              </a:rPr>
              <a:t>	 d  = diameter</a:t>
            </a:r>
          </a:p>
          <a:p>
            <a:pPr>
              <a:spcBef>
                <a:spcPct val="20000"/>
              </a:spcBef>
            </a:pPr>
            <a:r>
              <a:rPr lang="en-US" sz="2800">
                <a:latin typeface="Arial" charset="0"/>
                <a:cs typeface="Arial" charset="0"/>
              </a:rPr>
              <a:t>	</a:t>
            </a:r>
            <a:r>
              <a:rPr lang="en-US" sz="2800">
                <a:cs typeface="Arial" charset="0"/>
              </a:rPr>
              <a:t>w</a:t>
            </a:r>
            <a:r>
              <a:rPr lang="en-US" sz="2800">
                <a:latin typeface="Arial" charset="0"/>
                <a:cs typeface="Arial" charset="0"/>
              </a:rPr>
              <a:t> = angular velocity (speed)</a:t>
            </a:r>
          </a:p>
          <a:p>
            <a:pPr>
              <a:spcBef>
                <a:spcPct val="20000"/>
              </a:spcBef>
            </a:pPr>
            <a:r>
              <a:rPr lang="en-US" sz="2800">
                <a:latin typeface="Arial" charset="0"/>
                <a:cs typeface="Arial" charset="0"/>
              </a:rPr>
              <a:t>   	</a:t>
            </a:r>
            <a:r>
              <a:rPr lang="en-US" sz="2800">
                <a:cs typeface="Arial" charset="0"/>
              </a:rPr>
              <a:t>t</a:t>
            </a:r>
            <a:r>
              <a:rPr lang="en-US" sz="2800">
                <a:latin typeface="Arial" charset="0"/>
                <a:cs typeface="Arial" charset="0"/>
              </a:rPr>
              <a:t> = torque</a:t>
            </a:r>
          </a:p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FF0000"/>
                </a:solidFill>
                <a:latin typeface="Arial" charset="0"/>
                <a:cs typeface="Arial" charset="0"/>
              </a:rPr>
              <a:t>  ** Subscripts </a:t>
            </a:r>
            <a:r>
              <a:rPr lang="en-US" sz="2000" i="1">
                <a:latin typeface="Arial" charset="0"/>
                <a:cs typeface="Arial" charset="0"/>
              </a:rPr>
              <a:t>in</a:t>
            </a:r>
            <a:r>
              <a:rPr lang="en-US" sz="2000" i="1">
                <a:solidFill>
                  <a:srgbClr val="FF0000"/>
                </a:solidFill>
                <a:latin typeface="Arial" charset="0"/>
                <a:cs typeface="Arial" charset="0"/>
              </a:rPr>
              <a:t> and </a:t>
            </a:r>
            <a:r>
              <a:rPr lang="en-US" sz="2000" i="1">
                <a:latin typeface="Arial" charset="0"/>
                <a:cs typeface="Arial" charset="0"/>
              </a:rPr>
              <a:t>out</a:t>
            </a:r>
            <a:r>
              <a:rPr lang="en-US" sz="2000" i="1">
                <a:solidFill>
                  <a:srgbClr val="FF0000"/>
                </a:solidFill>
                <a:latin typeface="Arial" charset="0"/>
                <a:cs typeface="Arial" charset="0"/>
              </a:rPr>
              <a:t> are used to distinguish between gears **</a:t>
            </a:r>
            <a:endParaRPr lang="el-GR" sz="2000" i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43011" name="Line 135"/>
          <p:cNvSpPr>
            <a:spLocks noChangeShapeType="1"/>
          </p:cNvSpPr>
          <p:nvPr/>
        </p:nvSpPr>
        <p:spPr bwMode="auto">
          <a:xfrm>
            <a:off x="5586413" y="1338263"/>
            <a:ext cx="1862137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2" name="Line 136"/>
          <p:cNvSpPr>
            <a:spLocks noChangeShapeType="1"/>
          </p:cNvSpPr>
          <p:nvPr/>
        </p:nvSpPr>
        <p:spPr bwMode="auto">
          <a:xfrm>
            <a:off x="7329488" y="1069975"/>
            <a:ext cx="944562" cy="509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3" name="Text Box 137"/>
          <p:cNvSpPr txBox="1">
            <a:spLocks noChangeArrowheads="1"/>
          </p:cNvSpPr>
          <p:nvPr/>
        </p:nvSpPr>
        <p:spPr bwMode="auto">
          <a:xfrm>
            <a:off x="6376988" y="1028700"/>
            <a:ext cx="561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4”</a:t>
            </a:r>
          </a:p>
        </p:txBody>
      </p:sp>
      <p:pic>
        <p:nvPicPr>
          <p:cNvPr id="43014" name="Picture 361" descr="GEAR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8175" y="3992563"/>
            <a:ext cx="301625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3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5513" y="263525"/>
            <a:ext cx="2782887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Text Box 31"/>
          <p:cNvSpPr txBox="1">
            <a:spLocks noChangeArrowheads="1"/>
          </p:cNvSpPr>
          <p:nvPr/>
        </p:nvSpPr>
        <p:spPr bwMode="auto">
          <a:xfrm>
            <a:off x="0" y="4179888"/>
            <a:ext cx="14509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 n</a:t>
            </a:r>
            <a:r>
              <a:rPr lang="en-US" sz="2800" baseline="-25000">
                <a:solidFill>
                  <a:srgbClr val="FF0000"/>
                </a:solidFill>
                <a:latin typeface="Arial" charset="0"/>
              </a:rPr>
              <a:t>in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=</a:t>
            </a:r>
          </a:p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    d</a:t>
            </a:r>
            <a:r>
              <a:rPr lang="en-US" sz="2800" baseline="-25000">
                <a:solidFill>
                  <a:srgbClr val="FF0000"/>
                </a:solidFill>
                <a:latin typeface="Arial" charset="0"/>
              </a:rPr>
              <a:t>in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=</a:t>
            </a:r>
          </a:p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   </a:t>
            </a:r>
            <a:r>
              <a:rPr lang="en-US" sz="2800">
                <a:solidFill>
                  <a:srgbClr val="FF0000"/>
                </a:solidFill>
              </a:rPr>
              <a:t>w</a:t>
            </a:r>
            <a:r>
              <a:rPr lang="en-US" sz="2800" baseline="-25000">
                <a:solidFill>
                  <a:srgbClr val="FF0000"/>
                </a:solidFill>
                <a:latin typeface="Arial" charset="0"/>
              </a:rPr>
              <a:t>in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=</a:t>
            </a:r>
          </a:p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    </a:t>
            </a:r>
            <a:r>
              <a:rPr lang="en-US" sz="2800">
                <a:solidFill>
                  <a:srgbClr val="FF0000"/>
                </a:solidFill>
              </a:rPr>
              <a:t>t</a:t>
            </a:r>
            <a:r>
              <a:rPr lang="en-US" sz="2800" baseline="-25000">
                <a:solidFill>
                  <a:srgbClr val="FF0000"/>
                </a:solidFill>
                <a:latin typeface="Arial" charset="0"/>
              </a:rPr>
              <a:t>in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=</a:t>
            </a:r>
          </a:p>
        </p:txBody>
      </p:sp>
      <p:sp>
        <p:nvSpPr>
          <p:cNvPr id="43017" name="Text Box 29"/>
          <p:cNvSpPr txBox="1">
            <a:spLocks noChangeArrowheads="1"/>
          </p:cNvSpPr>
          <p:nvPr/>
        </p:nvSpPr>
        <p:spPr bwMode="auto">
          <a:xfrm>
            <a:off x="1420813" y="4183063"/>
            <a:ext cx="12731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6</a:t>
            </a:r>
          </a:p>
          <a:p>
            <a:pPr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2in.</a:t>
            </a:r>
          </a:p>
          <a:p>
            <a:pPr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40rpm</a:t>
            </a:r>
          </a:p>
          <a:p>
            <a:pPr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40 ft-lb</a:t>
            </a:r>
          </a:p>
        </p:txBody>
      </p:sp>
      <p:sp>
        <p:nvSpPr>
          <p:cNvPr id="43018" name="Text Box 30"/>
          <p:cNvSpPr txBox="1">
            <a:spLocks noChangeArrowheads="1"/>
          </p:cNvSpPr>
          <p:nvPr/>
        </p:nvSpPr>
        <p:spPr bwMode="auto">
          <a:xfrm>
            <a:off x="2681288" y="4160838"/>
            <a:ext cx="13477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 n</a:t>
            </a:r>
            <a:r>
              <a:rPr lang="en-US" sz="2800" baseline="-25000">
                <a:solidFill>
                  <a:srgbClr val="0000FF"/>
                </a:solidFill>
                <a:latin typeface="Arial" charset="0"/>
              </a:rPr>
              <a:t>out 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=</a:t>
            </a:r>
          </a:p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 d</a:t>
            </a:r>
            <a:r>
              <a:rPr lang="en-US" sz="2800" baseline="-25000">
                <a:solidFill>
                  <a:srgbClr val="0000FF"/>
                </a:solidFill>
                <a:latin typeface="Arial" charset="0"/>
              </a:rPr>
              <a:t>out 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=</a:t>
            </a:r>
          </a:p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</a:rPr>
              <a:t>w</a:t>
            </a:r>
            <a:r>
              <a:rPr lang="en-US" sz="2800" baseline="-25000">
                <a:solidFill>
                  <a:srgbClr val="0000FF"/>
                </a:solidFill>
                <a:latin typeface="Arial" charset="0"/>
              </a:rPr>
              <a:t>out 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=</a:t>
            </a:r>
          </a:p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sz="2800">
                <a:solidFill>
                  <a:srgbClr val="0000FF"/>
                </a:solidFill>
              </a:rPr>
              <a:t>t</a:t>
            </a:r>
            <a:r>
              <a:rPr lang="en-US" sz="2800" baseline="-25000">
                <a:solidFill>
                  <a:srgbClr val="0000FF"/>
                </a:solidFill>
                <a:latin typeface="Arial" charset="0"/>
              </a:rPr>
              <a:t>out 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=</a:t>
            </a:r>
          </a:p>
        </p:txBody>
      </p:sp>
      <p:sp>
        <p:nvSpPr>
          <p:cNvPr id="43019" name="Text Box 31"/>
          <p:cNvSpPr txBox="1">
            <a:spLocks noChangeArrowheads="1"/>
          </p:cNvSpPr>
          <p:nvPr/>
        </p:nvSpPr>
        <p:spPr bwMode="auto">
          <a:xfrm>
            <a:off x="4005263" y="4162425"/>
            <a:ext cx="12731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12</a:t>
            </a:r>
          </a:p>
          <a:p>
            <a:pPr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4in.</a:t>
            </a:r>
          </a:p>
          <a:p>
            <a:pPr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20rpm</a:t>
            </a:r>
          </a:p>
          <a:p>
            <a:pPr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80 ft-lb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3648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00386B"/>
                </a:solidFill>
                <a:latin typeface="+mj-lt"/>
                <a:ea typeface="+mj-ea"/>
                <a:cs typeface="+mj-cs"/>
              </a:rPr>
              <a:t>Gear Ratios</a:t>
            </a:r>
          </a:p>
        </p:txBody>
      </p:sp>
      <p:graphicFrame>
        <p:nvGraphicFramePr>
          <p:cNvPr id="53265" name="Object 3"/>
          <p:cNvGraphicFramePr>
            <a:graphicFrameLocks noChangeAspect="1"/>
          </p:cNvGraphicFramePr>
          <p:nvPr/>
        </p:nvGraphicFramePr>
        <p:xfrm>
          <a:off x="788988" y="2713038"/>
          <a:ext cx="6891337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6" name="Equation" r:id="rId4" imgW="2768600" imgH="431800" progId="Equation.DSMT4">
                  <p:embed/>
                </p:oleObj>
              </mc:Choice>
              <mc:Fallback>
                <p:oleObj name="Equation" r:id="rId4" imgW="2768600" imgH="431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2713038"/>
                        <a:ext cx="6891337" cy="1090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193800" y="3949700"/>
            <a:ext cx="6188075" cy="427038"/>
            <a:chOff x="641" y="2917"/>
            <a:chExt cx="3898" cy="269"/>
          </a:xfrm>
        </p:grpSpPr>
        <p:sp>
          <p:nvSpPr>
            <p:cNvPr id="86047" name="Line 21"/>
            <p:cNvSpPr>
              <a:spLocks noChangeShapeType="1"/>
            </p:cNvSpPr>
            <p:nvPr/>
          </p:nvSpPr>
          <p:spPr bwMode="auto">
            <a:xfrm>
              <a:off x="641" y="2917"/>
              <a:ext cx="0" cy="2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8" name="Line 22"/>
            <p:cNvSpPr>
              <a:spLocks noChangeShapeType="1"/>
            </p:cNvSpPr>
            <p:nvPr/>
          </p:nvSpPr>
          <p:spPr bwMode="auto">
            <a:xfrm>
              <a:off x="3300" y="2918"/>
              <a:ext cx="0" cy="2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9" name="Line 23"/>
            <p:cNvSpPr>
              <a:spLocks noChangeShapeType="1"/>
            </p:cNvSpPr>
            <p:nvPr/>
          </p:nvSpPr>
          <p:spPr bwMode="auto">
            <a:xfrm>
              <a:off x="2230" y="2921"/>
              <a:ext cx="0" cy="2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0" name="Line 24"/>
            <p:cNvSpPr>
              <a:spLocks noChangeShapeType="1"/>
            </p:cNvSpPr>
            <p:nvPr/>
          </p:nvSpPr>
          <p:spPr bwMode="auto">
            <a:xfrm>
              <a:off x="1404" y="2917"/>
              <a:ext cx="0" cy="2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1" name="Line 25"/>
            <p:cNvSpPr>
              <a:spLocks noChangeShapeType="1"/>
            </p:cNvSpPr>
            <p:nvPr/>
          </p:nvSpPr>
          <p:spPr bwMode="auto">
            <a:xfrm>
              <a:off x="4539" y="2926"/>
              <a:ext cx="0" cy="2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36" name="Rectangle 29"/>
          <p:cNvSpPr>
            <a:spLocks noChangeArrowheads="1"/>
          </p:cNvSpPr>
          <p:nvPr/>
        </p:nvSpPr>
        <p:spPr bwMode="auto">
          <a:xfrm>
            <a:off x="685800" y="1341438"/>
            <a:ext cx="30940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Equations to know</a:t>
            </a:r>
          </a:p>
          <a:p>
            <a:r>
              <a:rPr lang="en-US" sz="2000" i="1">
                <a:solidFill>
                  <a:srgbClr val="FF0000"/>
                </a:solidFill>
                <a:latin typeface="Arial" charset="0"/>
              </a:rPr>
              <a:t>GR = Gear Ratio</a:t>
            </a:r>
          </a:p>
        </p:txBody>
      </p:sp>
      <p:sp>
        <p:nvSpPr>
          <p:cNvPr id="86037" name="Text Box 30"/>
          <p:cNvSpPr txBox="1">
            <a:spLocks noChangeArrowheads="1"/>
          </p:cNvSpPr>
          <p:nvPr/>
        </p:nvSpPr>
        <p:spPr bwMode="auto">
          <a:xfrm>
            <a:off x="7243763" y="4729163"/>
            <a:ext cx="695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graphicFrame>
        <p:nvGraphicFramePr>
          <p:cNvPr id="53279" name="Object 12"/>
          <p:cNvGraphicFramePr>
            <a:graphicFrameLocks noChangeAspect="1"/>
          </p:cNvGraphicFramePr>
          <p:nvPr/>
        </p:nvGraphicFramePr>
        <p:xfrm>
          <a:off x="6678613" y="4376738"/>
          <a:ext cx="14922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7" name="Equation" r:id="rId6" imgW="596900" imgH="419100" progId="Equation.3">
                  <p:embed/>
                </p:oleObj>
              </mc:Choice>
              <mc:Fallback>
                <p:oleObj name="Equation" r:id="rId6" imgW="596900" imgH="4191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8613" y="4376738"/>
                        <a:ext cx="149225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80" name="Object 13"/>
          <p:cNvGraphicFramePr>
            <a:graphicFrameLocks noChangeAspect="1"/>
          </p:cNvGraphicFramePr>
          <p:nvPr/>
        </p:nvGraphicFramePr>
        <p:xfrm>
          <a:off x="4818063" y="4395788"/>
          <a:ext cx="11747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8" name="Equation" r:id="rId8" imgW="469900" imgH="419100" progId="Equation.3">
                  <p:embed/>
                </p:oleObj>
              </mc:Choice>
              <mc:Fallback>
                <p:oleObj name="Equation" r:id="rId8" imgW="469900" imgH="4191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063" y="4395788"/>
                        <a:ext cx="117475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81" name="Object 14"/>
          <p:cNvGraphicFramePr>
            <a:graphicFrameLocks noChangeAspect="1"/>
          </p:cNvGraphicFramePr>
          <p:nvPr/>
        </p:nvGraphicFramePr>
        <p:xfrm>
          <a:off x="3373438" y="4427538"/>
          <a:ext cx="7302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9" name="Equation" r:id="rId10" imgW="291973" imgH="393529" progId="Equation.3">
                  <p:embed/>
                </p:oleObj>
              </mc:Choice>
              <mc:Fallback>
                <p:oleObj name="Equation" r:id="rId10" imgW="291973" imgH="393529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3438" y="4427538"/>
                        <a:ext cx="73025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82" name="Object 15"/>
          <p:cNvGraphicFramePr>
            <a:graphicFrameLocks noChangeAspect="1"/>
          </p:cNvGraphicFramePr>
          <p:nvPr/>
        </p:nvGraphicFramePr>
        <p:xfrm>
          <a:off x="2151063" y="4465638"/>
          <a:ext cx="5080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80" name="Equation" r:id="rId12" imgW="203112" imgH="393529" progId="Equation.3">
                  <p:embed/>
                </p:oleObj>
              </mc:Choice>
              <mc:Fallback>
                <p:oleObj name="Equation" r:id="rId12" imgW="203112" imgH="393529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063" y="4465638"/>
                        <a:ext cx="50800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83" name="Object 16"/>
          <p:cNvGraphicFramePr>
            <a:graphicFrameLocks noChangeAspect="1"/>
          </p:cNvGraphicFramePr>
          <p:nvPr/>
        </p:nvGraphicFramePr>
        <p:xfrm>
          <a:off x="1058863" y="4494213"/>
          <a:ext cx="3492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81" name="Equation" r:id="rId14" imgW="139639" imgH="393529" progId="Equation.3">
                  <p:embed/>
                </p:oleObj>
              </mc:Choice>
              <mc:Fallback>
                <p:oleObj name="Equation" r:id="rId14" imgW="139639" imgH="393529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4494213"/>
                        <a:ext cx="34925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84" name="Object 17"/>
          <p:cNvGraphicFramePr>
            <a:graphicFrameLocks noChangeAspect="1"/>
          </p:cNvGraphicFramePr>
          <p:nvPr/>
        </p:nvGraphicFramePr>
        <p:xfrm>
          <a:off x="1003300" y="5559425"/>
          <a:ext cx="42545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82" name="Equation" r:id="rId16" imgW="152334" imgH="393529" progId="Equation.DSMT4">
                  <p:embed/>
                </p:oleObj>
              </mc:Choice>
              <mc:Fallback>
                <p:oleObj name="Equation" r:id="rId16" imgW="152334" imgH="393529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5559425"/>
                        <a:ext cx="425450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5338763" y="4491038"/>
            <a:ext cx="533400" cy="885825"/>
            <a:chOff x="3444" y="2796"/>
            <a:chExt cx="336" cy="558"/>
          </a:xfrm>
        </p:grpSpPr>
        <p:sp>
          <p:nvSpPr>
            <p:cNvPr id="86045" name="Line 37"/>
            <p:cNvSpPr>
              <a:spLocks noChangeShapeType="1"/>
            </p:cNvSpPr>
            <p:nvPr/>
          </p:nvSpPr>
          <p:spPr bwMode="auto">
            <a:xfrm>
              <a:off x="3444" y="2796"/>
              <a:ext cx="336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6" name="Line 38"/>
            <p:cNvSpPr>
              <a:spLocks noChangeShapeType="1"/>
            </p:cNvSpPr>
            <p:nvPr/>
          </p:nvSpPr>
          <p:spPr bwMode="auto">
            <a:xfrm>
              <a:off x="3456" y="3132"/>
              <a:ext cx="31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7177088" y="4443413"/>
            <a:ext cx="1019175" cy="962025"/>
            <a:chOff x="4602" y="2766"/>
            <a:chExt cx="642" cy="606"/>
          </a:xfrm>
        </p:grpSpPr>
        <p:sp>
          <p:nvSpPr>
            <p:cNvPr id="86043" name="Line 39"/>
            <p:cNvSpPr>
              <a:spLocks noChangeShapeType="1"/>
            </p:cNvSpPr>
            <p:nvPr/>
          </p:nvSpPr>
          <p:spPr bwMode="auto">
            <a:xfrm>
              <a:off x="4620" y="2766"/>
              <a:ext cx="62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4" name="Line 40"/>
            <p:cNvSpPr>
              <a:spLocks noChangeShapeType="1"/>
            </p:cNvSpPr>
            <p:nvPr/>
          </p:nvSpPr>
          <p:spPr bwMode="auto">
            <a:xfrm>
              <a:off x="4602" y="3162"/>
              <a:ext cx="576" cy="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6040" name="Picture 4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421313" y="211138"/>
            <a:ext cx="2863850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Line 37"/>
          <p:cNvSpPr>
            <a:spLocks noChangeShapeType="1"/>
          </p:cNvSpPr>
          <p:nvPr/>
        </p:nvSpPr>
        <p:spPr bwMode="auto">
          <a:xfrm>
            <a:off x="3676650" y="4548188"/>
            <a:ext cx="26670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38"/>
          <p:cNvSpPr>
            <a:spLocks noChangeShapeType="1"/>
          </p:cNvSpPr>
          <p:nvPr/>
        </p:nvSpPr>
        <p:spPr bwMode="auto">
          <a:xfrm>
            <a:off x="3695700" y="5081588"/>
            <a:ext cx="322263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3648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00386B"/>
                </a:solidFill>
                <a:latin typeface="+mj-lt"/>
                <a:ea typeface="+mj-ea"/>
                <a:cs typeface="+mj-cs"/>
              </a:rPr>
              <a:t>Gear Ratios</a:t>
            </a:r>
          </a:p>
        </p:txBody>
      </p:sp>
      <p:graphicFrame>
        <p:nvGraphicFramePr>
          <p:cNvPr id="47" name="Object 19"/>
          <p:cNvGraphicFramePr>
            <a:graphicFrameLocks noChangeAspect="1"/>
          </p:cNvGraphicFramePr>
          <p:nvPr/>
        </p:nvGraphicFramePr>
        <p:xfrm>
          <a:off x="4521200" y="2903538"/>
          <a:ext cx="2192338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Equation" r:id="rId4" imgW="977900" imgH="469900" progId="Equation.DSMT4">
                  <p:embed/>
                </p:oleObj>
              </mc:Choice>
              <mc:Fallback>
                <p:oleObj name="Equation" r:id="rId4" imgW="977900" imgH="4699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2903538"/>
                        <a:ext cx="2192338" cy="1068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4" name="TextBox 5"/>
          <p:cNvSpPr txBox="1">
            <a:spLocks noChangeArrowheads="1"/>
          </p:cNvSpPr>
          <p:nvPr/>
        </p:nvSpPr>
        <p:spPr bwMode="auto">
          <a:xfrm>
            <a:off x="231775" y="3016250"/>
            <a:ext cx="38782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What is the gear ratio between gear A and B?</a:t>
            </a:r>
          </a:p>
        </p:txBody>
      </p:sp>
      <p:graphicFrame>
        <p:nvGraphicFramePr>
          <p:cNvPr id="7" name="Object 20"/>
          <p:cNvGraphicFramePr>
            <a:graphicFrameLocks noChangeAspect="1"/>
          </p:cNvGraphicFramePr>
          <p:nvPr/>
        </p:nvGraphicFramePr>
        <p:xfrm>
          <a:off x="6845300" y="4095750"/>
          <a:ext cx="150812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Equation" r:id="rId6" imgW="672808" imgH="406224" progId="Equation.DSMT4">
                  <p:embed/>
                </p:oleObj>
              </mc:Choice>
              <mc:Fallback>
                <p:oleObj name="Equation" r:id="rId6" imgW="672808" imgH="406224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300" y="4095750"/>
                        <a:ext cx="1508125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8288" y="4240213"/>
            <a:ext cx="43037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What is the gear ratio between gear B and C?</a:t>
            </a:r>
          </a:p>
        </p:txBody>
      </p:sp>
      <p:pic>
        <p:nvPicPr>
          <p:cNvPr id="2076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4138" y="200025"/>
            <a:ext cx="6224587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21"/>
          <p:cNvGraphicFramePr>
            <a:graphicFrameLocks noChangeAspect="1"/>
          </p:cNvGraphicFramePr>
          <p:nvPr/>
        </p:nvGraphicFramePr>
        <p:xfrm>
          <a:off x="6924675" y="5403850"/>
          <a:ext cx="1252538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Equation" r:id="rId9" imgW="558558" imgH="406224" progId="Equation.DSMT4">
                  <p:embed/>
                </p:oleObj>
              </mc:Choice>
              <mc:Fallback>
                <p:oleObj name="Equation" r:id="rId9" imgW="558558" imgH="406224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4675" y="5403850"/>
                        <a:ext cx="1252538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3050" y="5527675"/>
            <a:ext cx="40147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What is the gear ratio between gear C and D?</a:t>
            </a:r>
          </a:p>
        </p:txBody>
      </p:sp>
      <p:graphicFrame>
        <p:nvGraphicFramePr>
          <p:cNvPr id="23560" name="Object 22"/>
          <p:cNvGraphicFramePr>
            <a:graphicFrameLocks noChangeAspect="1"/>
          </p:cNvGraphicFramePr>
          <p:nvPr/>
        </p:nvGraphicFramePr>
        <p:xfrm>
          <a:off x="6743700" y="2911475"/>
          <a:ext cx="1487488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Equation" r:id="rId11" imgW="634725" imgH="406224" progId="Equation.DSMT4">
                  <p:embed/>
                </p:oleObj>
              </mc:Choice>
              <mc:Fallback>
                <p:oleObj name="Equation" r:id="rId11" imgW="634725" imgH="406224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2911475"/>
                        <a:ext cx="1487488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3"/>
          <p:cNvGraphicFramePr>
            <a:graphicFrameLocks noChangeAspect="1"/>
          </p:cNvGraphicFramePr>
          <p:nvPr/>
        </p:nvGraphicFramePr>
        <p:xfrm>
          <a:off x="4568825" y="4149725"/>
          <a:ext cx="2192338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Equation" r:id="rId13" imgW="977900" imgH="469900" progId="Equation.DSMT4">
                  <p:embed/>
                </p:oleObj>
              </mc:Choice>
              <mc:Fallback>
                <p:oleObj name="Equation" r:id="rId13" imgW="977900" imgH="4699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4149725"/>
                        <a:ext cx="2192338" cy="1068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4"/>
          <p:cNvGraphicFramePr>
            <a:graphicFrameLocks noChangeAspect="1"/>
          </p:cNvGraphicFramePr>
          <p:nvPr/>
        </p:nvGraphicFramePr>
        <p:xfrm>
          <a:off x="4621213" y="5421313"/>
          <a:ext cx="2192337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Equation" r:id="rId14" imgW="977900" imgH="469900" progId="Equation.DSMT4">
                  <p:embed/>
                </p:oleObj>
              </mc:Choice>
              <mc:Fallback>
                <p:oleObj name="Equation" r:id="rId14" imgW="977900" imgH="4699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3" y="5421313"/>
                        <a:ext cx="2192337" cy="1068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3648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00386B"/>
                </a:solidFill>
                <a:latin typeface="+mj-lt"/>
                <a:ea typeface="+mj-ea"/>
                <a:cs typeface="+mj-cs"/>
              </a:rPr>
              <a:t>Gear Ratios</a:t>
            </a:r>
          </a:p>
        </p:txBody>
      </p:sp>
      <p:graphicFrame>
        <p:nvGraphicFramePr>
          <p:cNvPr id="7" name="Object 20"/>
          <p:cNvGraphicFramePr>
            <a:graphicFrameLocks noChangeAspect="1"/>
          </p:cNvGraphicFramePr>
          <p:nvPr/>
        </p:nvGraphicFramePr>
        <p:xfrm>
          <a:off x="4343400" y="2049463"/>
          <a:ext cx="31527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Equation" r:id="rId4" imgW="1307532" imgH="431613" progId="Equation.DSMT4">
                  <p:embed/>
                </p:oleObj>
              </mc:Choice>
              <mc:Fallback>
                <p:oleObj name="Equation" r:id="rId4" imgW="1307532" imgH="431613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049463"/>
                        <a:ext cx="3152775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9" name="TextBox 7"/>
          <p:cNvSpPr txBox="1">
            <a:spLocks noChangeArrowheads="1"/>
          </p:cNvSpPr>
          <p:nvPr/>
        </p:nvSpPr>
        <p:spPr bwMode="auto">
          <a:xfrm>
            <a:off x="163513" y="2001838"/>
            <a:ext cx="45132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Arial" charset="0"/>
              </a:rPr>
              <a:t>What is the TOTAL gear train gear ratio?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9550" y="4826000"/>
            <a:ext cx="85661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386B"/>
                </a:solidFill>
                <a:latin typeface="Arial" charset="0"/>
              </a:rPr>
              <a:t>What would the total gear ratio be if the last gear had 40 teeth?</a:t>
            </a:r>
          </a:p>
        </p:txBody>
      </p:sp>
      <p:graphicFrame>
        <p:nvGraphicFramePr>
          <p:cNvPr id="2" name="Object 21"/>
          <p:cNvGraphicFramePr>
            <a:graphicFrameLocks noChangeAspect="1"/>
          </p:cNvGraphicFramePr>
          <p:nvPr/>
        </p:nvGraphicFramePr>
        <p:xfrm>
          <a:off x="498475" y="5861050"/>
          <a:ext cx="324485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Equation" r:id="rId6" imgW="1447800" imgH="431800" progId="Equation.DSMT4">
                  <p:embed/>
                </p:oleObj>
              </mc:Choice>
              <mc:Fallback>
                <p:oleObj name="Equation" r:id="rId6" imgW="1447800" imgH="4318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5861050"/>
                        <a:ext cx="3244850" cy="982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01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36988" y="0"/>
            <a:ext cx="458152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685" name="Object 22"/>
          <p:cNvGraphicFramePr>
            <a:graphicFrameLocks noChangeAspect="1"/>
          </p:cNvGraphicFramePr>
          <p:nvPr/>
        </p:nvGraphicFramePr>
        <p:xfrm>
          <a:off x="7450138" y="2049463"/>
          <a:ext cx="252412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Equation" r:id="rId9" imgW="126835" imgH="405872" progId="Equation.DSMT4">
                  <p:embed/>
                </p:oleObj>
              </mc:Choice>
              <mc:Fallback>
                <p:oleObj name="Equation" r:id="rId9" imgW="126835" imgH="405872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0138" y="2049463"/>
                        <a:ext cx="252412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9388" y="3173413"/>
            <a:ext cx="56324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If gear A and D were directly connected to each other, what would the resulting gear ratio be?</a:t>
            </a:r>
          </a:p>
        </p:txBody>
      </p:sp>
      <p:graphicFrame>
        <p:nvGraphicFramePr>
          <p:cNvPr id="3" name="Object 23"/>
          <p:cNvGraphicFramePr>
            <a:graphicFrameLocks noChangeAspect="1"/>
          </p:cNvGraphicFramePr>
          <p:nvPr/>
        </p:nvGraphicFramePr>
        <p:xfrm>
          <a:off x="7494588" y="3368675"/>
          <a:ext cx="128111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Equation" r:id="rId11" imgW="571252" imgH="406224" progId="Equation.DSMT4">
                  <p:embed/>
                </p:oleObj>
              </mc:Choice>
              <mc:Fallback>
                <p:oleObj name="Equation" r:id="rId11" imgW="571252" imgH="406224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4588" y="3368675"/>
                        <a:ext cx="1281112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805238" y="6032500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or</a:t>
            </a:r>
          </a:p>
        </p:txBody>
      </p:sp>
      <p:graphicFrame>
        <p:nvGraphicFramePr>
          <p:cNvPr id="5" name="Object 24"/>
          <p:cNvGraphicFramePr>
            <a:graphicFrameLocks noChangeAspect="1"/>
          </p:cNvGraphicFramePr>
          <p:nvPr/>
        </p:nvGraphicFramePr>
        <p:xfrm>
          <a:off x="4570413" y="5789613"/>
          <a:ext cx="3444875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Equation" r:id="rId13" imgW="1536700" imgH="469900" progId="Equation.DSMT4">
                  <p:embed/>
                </p:oleObj>
              </mc:Choice>
              <mc:Fallback>
                <p:oleObj name="Equation" r:id="rId13" imgW="1536700" imgH="4699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3" y="5789613"/>
                        <a:ext cx="3444875" cy="1068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5"/>
          <p:cNvGraphicFramePr>
            <a:graphicFrameLocks noChangeAspect="1"/>
          </p:cNvGraphicFramePr>
          <p:nvPr/>
        </p:nvGraphicFramePr>
        <p:xfrm>
          <a:off x="5441950" y="3340100"/>
          <a:ext cx="2192338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Equation" r:id="rId15" imgW="977900" imgH="469900" progId="Equation.DSMT4">
                  <p:embed/>
                </p:oleObj>
              </mc:Choice>
              <mc:Fallback>
                <p:oleObj name="Equation" r:id="rId15" imgW="977900" imgH="4699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950" y="3340100"/>
                        <a:ext cx="2192338" cy="1068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738982" y="788152"/>
            <a:ext cx="45132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 charset="0"/>
              </a:rPr>
              <a:t>Idler gears don’t 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" charset="0"/>
              </a:rPr>
              <a:t>affect GR!</a:t>
            </a:r>
            <a:endParaRPr lang="en-US" sz="2800" dirty="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Gears, Pulley Drives, and Sprockets&amp;quot;&quot;/&gt;&lt;property id=&quot;20307&quot; value=&quot;282&quot;/&gt;&lt;/object&gt;&lt;object type=&quot;3&quot; unique_id=&quot;10005&quot;&gt;&lt;property id=&quot;20148&quot; value=&quot;5&quot;/&gt;&lt;property id=&quot;20300&quot; value=&quot;Slide 2 - &amp;quot;Gears, Pulleys, &amp;amp; Sprockets&amp;quot;&quot;/&gt;&lt;property id=&quot;20307&quot; value=&quot;259&quot;/&gt;&lt;/object&gt;&lt;object type=&quot;3&quot; unique_id=&quot;10006&quot;&gt;&lt;property id=&quot;20148&quot; value=&quot;5&quot;/&gt;&lt;property id=&quot;20300&quot; value=&quot;Slide 3 - &amp;quot;Gears&amp;quot;&quot;/&gt;&lt;property id=&quot;20307&quot; value=&quot;263&quot;/&gt;&lt;/object&gt;&lt;object type=&quot;3&quot; unique_id=&quot;10007&quot;&gt;&lt;property id=&quot;20148&quot; value=&quot;5&quot;/&gt;&lt;property id=&quot;20300&quot; value=&quot;Slide 4 - &amp;quot;Gears&amp;quot;&quot;/&gt;&lt;property id=&quot;20307&quot; value=&quot;280&quot;/&gt;&lt;/object&gt;&lt;object type=&quot;3&quot; unique_id=&quot;10008&quot;&gt;&lt;property id=&quot;20148&quot; value=&quot;5&quot;/&gt;&lt;property id=&quot;20300&quot; value=&quot;Slide 5 - &amp;quot;Gears&amp;quot;&quot;/&gt;&lt;property id=&quot;20307&quot; value=&quot;287&quot;/&gt;&lt;/object&gt;&lt;object type=&quot;3&quot; unique_id=&quot;10009&quot;&gt;&lt;property id=&quot;20148&quot; value=&quot;5&quot;/&gt;&lt;property id=&quot;20300&quot; value=&quot;Slide 6 - &amp;quot;Gear Ratios&amp;quot;&quot;/&gt;&lt;property id=&quot;20307&quot; value=&quot;264&quot;/&gt;&lt;/object&gt;&lt;object type=&quot;3&quot; unique_id=&quot;10010&quot;&gt;&lt;property id=&quot;20148&quot; value=&quot;5&quot;/&gt;&lt;property id=&quot;20300&quot; value=&quot;Slide 7&quot;/&gt;&lt;property id=&quot;20307&quot; value=&quot;271&quot;/&gt;&lt;/object&gt;&lt;object type=&quot;3&quot; unique_id=&quot;10011&quot;&gt;&lt;property id=&quot;20148&quot; value=&quot;5&quot;/&gt;&lt;property id=&quot;20300&quot; value=&quot;Slide 8&quot;/&gt;&lt;property id=&quot;20307&quot; value=&quot;285&quot;/&gt;&lt;/object&gt;&lt;object type=&quot;3&quot; unique_id=&quot;10012&quot;&gt;&lt;property id=&quot;20148&quot; value=&quot;5&quot;/&gt;&lt;property id=&quot;20300&quot; value=&quot;Slide 9&quot;/&gt;&lt;property id=&quot;20307&quot; value=&quot;286&quot;/&gt;&lt;/object&gt;&lt;object type=&quot;3&quot; unique_id=&quot;10013&quot;&gt;&lt;property id=&quot;20148&quot; value=&quot;5&quot;/&gt;&lt;property id=&quot;20300&quot; value=&quot;Slide 10&quot;/&gt;&lt;property id=&quot;20307&quot; value=&quot;288&quot;/&gt;&lt;/object&gt;&lt;object type=&quot;3&quot; unique_id=&quot;10014&quot;&gt;&lt;property id=&quot;20148&quot; value=&quot;5&quot;/&gt;&lt;property id=&quot;20300&quot; value=&quot;Slide 11&quot;/&gt;&lt;property id=&quot;20307&quot; value=&quot;289&quot;/&gt;&lt;/object&gt;&lt;object type=&quot;3&quot; unique_id=&quot;10015&quot;&gt;&lt;property id=&quot;20148&quot; value=&quot;5&quot;/&gt;&lt;property id=&quot;20300&quot; value=&quot;Slide 12 - &amp;quot;Pulley and Belt Systems&amp;quot;&quot;/&gt;&lt;property id=&quot;20307&quot; value=&quot;275&quot;/&gt;&lt;/object&gt;&lt;object type=&quot;3&quot; unique_id=&quot;10016&quot;&gt;&lt;property id=&quot;20148&quot; value=&quot;5&quot;/&gt;&lt;property id=&quot;20300&quot; value=&quot;Slide 13 - &amp;quot;Sprocket and Chain Systems&amp;quot;&quot;/&gt;&lt;property id=&quot;20307&quot; value=&quot;276&quot;/&gt;&lt;/object&gt;&lt;object type=&quot;3&quot; unique_id=&quot;10017&quot;&gt;&lt;property id=&quot;20148&quot; value=&quot;5&quot;/&gt;&lt;property id=&quot;20300&quot; value=&quot;Slide 14 - &amp;quot;Comparing Pulleys and Sprockets&amp;quot;&quot;/&gt;&lt;property id=&quot;20307&quot; value=&quot;260&quot;/&gt;&lt;/object&gt;&lt;object type=&quot;3&quot; unique_id=&quot;10018&quot;&gt;&lt;property id=&quot;20148&quot; value=&quot;5&quot;/&gt;&lt;property id=&quot;20300&quot; value=&quot;Slide 15 - &amp;quot;Image Resources&amp;quot;&quot;/&gt;&lt;property id=&quot;20307&quot; value=&quot;27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General_PowerPoint_Template_2008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rriculum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General_PowerPoint_Template_2008</Template>
  <TotalTime>2797</TotalTime>
  <Words>1596</Words>
  <Application>Microsoft Office PowerPoint</Application>
  <PresentationFormat>On-screen Show (4:3)</PresentationFormat>
  <Paragraphs>219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General_PowerPoint_Template_2008</vt:lpstr>
      <vt:lpstr>1_Custom Design</vt:lpstr>
      <vt:lpstr>CurriculumTemplate</vt:lpstr>
      <vt:lpstr>Equation</vt:lpstr>
      <vt:lpstr>Gears, Pulley Drives, and Sprockets</vt:lpstr>
      <vt:lpstr>Gears, Pulleys, &amp; Sprockets</vt:lpstr>
      <vt:lpstr>Gears</vt:lpstr>
      <vt:lpstr>Gears</vt:lpstr>
      <vt:lpstr>Gears</vt:lpstr>
      <vt:lpstr>Gear Ratios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Pulley and Belt Systems</vt:lpstr>
      <vt:lpstr>Sprocket and Chain Systems</vt:lpstr>
      <vt:lpstr>Comparing Pulleys and Sprockets</vt:lpstr>
      <vt:lpstr>Image Resources</vt:lpstr>
    </vt:vector>
  </TitlesOfParts>
  <Company>Project Lead The Way,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GearsPulleyDrivesAndSprockets</dc:title>
  <dc:subject>POE - Unit 1 - Lesson 1.1 - Mechanisms</dc:subject>
  <dc:creator>POE Revision Team</dc:creator>
  <cp:lastModifiedBy>Ustina Erofeeff</cp:lastModifiedBy>
  <cp:revision>137</cp:revision>
  <dcterms:created xsi:type="dcterms:W3CDTF">2012-03-29T19:50:25Z</dcterms:created>
  <dcterms:modified xsi:type="dcterms:W3CDTF">2013-09-04T21:37:38Z</dcterms:modified>
</cp:coreProperties>
</file>